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80" r:id="rId17"/>
    <p:sldId id="281" r:id="rId18"/>
    <p:sldId id="274" r:id="rId19"/>
    <p:sldId id="275" r:id="rId20"/>
    <p:sldId id="276" r:id="rId21"/>
    <p:sldId id="277" r:id="rId22"/>
    <p:sldId id="269" r:id="rId23"/>
    <p:sldId id="270" r:id="rId24"/>
    <p:sldId id="282" r:id="rId25"/>
    <p:sldId id="271" r:id="rId26"/>
  </p:sldIdLst>
  <p:sldSz cx="6858000" cy="9144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9C9568-F519-3507-940B-ACAC73C24BB1}" name="Hannah E. Guthrie" initials="HG" userId="S::hguthrie@rcps.info::49cff3db-7843-4318-93f5-df17790ced1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2281"/>
    <a:srgbClr val="00BED5"/>
    <a:srgbClr val="F36B16"/>
    <a:srgbClr val="93D400"/>
    <a:srgbClr val="0074C8"/>
    <a:srgbClr val="FFC5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B39572-277D-7546-2BA5-883368BE75D0}" v="377" dt="2025-05-02T19:40:54.803"/>
    <p1510:client id="{710C0DF4-89CA-4295-BBF6-7B0614003A34}" v="18" dt="2025-05-02T20:33:45.917"/>
    <p1510:client id="{C1A32973-CD19-2BAA-157A-C45F6291D05A}" v="22" dt="2025-05-02T20:30:50.447"/>
    <p1510:client id="{D910EC02-B168-6C4B-948E-38F46E76086C}" v="1" dt="2025-05-02T20:47:23.8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90" d="100"/>
          <a:sy n="90" d="100"/>
        </p:scale>
        <p:origin x="3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86" tIns="46242" rIns="92486" bIns="462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86" tIns="46242" rIns="92486" bIns="46242" rtlCol="0"/>
          <a:lstStyle>
            <a:lvl1pPr algn="r">
              <a:defRPr sz="1200"/>
            </a:lvl1pPr>
          </a:lstStyle>
          <a:p>
            <a:fld id="{CE7AB297-6522-408D-B21E-4D02E13B99EB}" type="datetimeFigureOut">
              <a:rPr lang="en-US" smtClean="0"/>
              <a:t>5/2/25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154113"/>
            <a:ext cx="233680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6" tIns="46242" rIns="92486" bIns="462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6" tIns="46242" rIns="92486" bIns="4624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86" tIns="46242" rIns="92486" bIns="462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86" tIns="46242" rIns="92486" bIns="46242" rtlCol="0" anchor="b"/>
          <a:lstStyle>
            <a:lvl1pPr algn="r">
              <a:defRPr sz="1200"/>
            </a:lvl1pPr>
          </a:lstStyle>
          <a:p>
            <a:fld id="{7EB4BE8B-4716-484D-9D1A-878E73B7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64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70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DD65D-D633-DEAC-40D0-1B7544F5A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E8503C-758F-C476-9D9C-07D7D570B7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79513E-268C-2528-109F-653E25B0D2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ECEA5-1A82-8766-1035-7A51558CC8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89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A2C7C-2660-0E77-B48E-4D9B155E3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CD763D-E109-C022-3EFB-5DAC6FDD37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CB09DA-1BB4-6F71-715B-508CD64CF9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8871E-4CD3-6199-D261-AB558FD52F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27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77FA8-6167-6DF0-69E1-D3BB8D0FE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83118E-DA4E-DEC6-9F34-24DFD56368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C13D31-72E1-3ADE-C574-5D900FBF56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9FF6A-B95A-D431-779E-92EA872985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93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09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1AE51-CECC-5333-4B4C-01DA87921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A846C4-9F2A-A077-FF2B-595C1CBC36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79D169-43B4-7F50-23FE-227C83CDA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6FC98-361B-FEC2-4517-6617084EA7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13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04E7B-15B1-7A04-DE11-86448D436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F34669-EF5A-693F-1C79-B09635AC5D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234740-50BC-4533-6D25-0DEFF72ECE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AE6A9-30B4-FC0D-0FDA-A1621CE678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30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3B6D38-AA78-98FC-9880-C479FD10B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A3C07E-4143-F5DB-47DB-FACBA1F153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26A59C-519F-7542-C81E-A9A4C36215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E9D3D-B376-A6D2-259D-B881F6E949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4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7309C-13F0-DE16-94F6-83272D595D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52523B-9DBF-543D-EB0A-DE17989F7B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940221-9995-432F-CDFF-E3B474B288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BD2EC-461F-111B-2DF8-CB44594195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6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9AC50-07FB-84CE-94B6-71801D356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8B5D43-1B92-B6C6-144D-25CA800B2A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283389-7685-C416-0A59-E5CF9B964A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75B5C-E3C4-5475-8A37-A81BB7F21E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66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D9E8C-7A34-0E8E-21A6-63390F257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D3F362-5B2D-0468-ECF9-3A0DD43503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A535F8-DAD0-4AD9-2ED0-78D8322E5B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6FDE1-F821-D396-5C69-BB2DBAFF7C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8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4BE8B-4716-484D-9D1A-878E73B76FB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27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CD1DB-22B5-6F9D-A184-47C8C9A0D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B78AC-1442-3755-DFA0-8010B0596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E44CB-F82E-793D-A94E-F73B052B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1AEF-DC4B-40DC-8A1A-8C4A32FF4F68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CDEBA-B099-C15F-A5C1-8257C8E00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30F4D-627A-D9FF-D445-27BD25F4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4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F01F8-C28E-4983-1FCE-01028F5C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54818-275A-4078-D216-FA93ED48A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AB29E-ABFE-E2DD-F35A-4963FAA0D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6FA6-D8D5-4C6B-8950-7BC1C5EFEA7C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AA735-56BB-5663-B5EE-C691497E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6D4ED-C4AE-9898-4AD9-2BB1D20FF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AF3860-D145-B988-6838-D6CC4BB4DE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8D9DD3-10EC-6BB2-5F96-E7A6DEACF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F7750-D120-BE79-2C63-6EB6CBA2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488-3192-40B1-9747-E22CB54C60BD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58232-4AF5-9224-C7EB-4B17B6192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AE6F8-7BD7-B25B-A489-FD8BDDF1F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7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B5C14-5629-39FA-C9B9-0AB9ED3F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5309D-605A-4583-6421-13ABE68D5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B5E59-5F72-F53A-21E4-A8168EC04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B73F-6300-4025-9404-5CE5D19BC524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4BE44-9AC7-8255-F071-F3B328059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7B49E-263F-4117-8871-855CA70E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9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489BF-FC8E-926C-8C57-1D1930C2E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D22F9-8530-56A4-A98E-8D020EC7A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BE078-E9C7-072F-2F94-DD4FB8342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156D-A2CE-4393-BB34-BF1AE1169871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27DA1-D9C1-DEC5-7477-A8B7F7642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3F4AA-73E3-30C2-B194-8F5E58A8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4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6ABD6-2BEB-B7B1-9D52-B1B052F09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27051-181C-6B34-C1B0-8BE8D7C0A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0F32C-4108-D3E2-7A65-3A68E0A89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79436-737F-A125-D3C9-487893566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A6BE-5475-4510-84CC-B940E387A56C}" type="datetime1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48EF0-E62D-8C1F-8439-FC8595B3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C4AEE-4B45-C28D-85C0-0DE8C55E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6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A703-FA67-C9E6-C4BF-62A24783F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45523-1357-0EDE-829A-51F254A7E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00824-CF21-1300-49AB-4C625175F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0C54B-595D-433A-76AC-5340C3E06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C37207-02C4-F511-B298-014C310DF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7EAD67-7D97-9509-ACF6-FBA5AE2D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14F-B672-4C66-B184-E5C39B5324CC}" type="datetime1">
              <a:rPr lang="en-US" smtClean="0"/>
              <a:t>5/2/25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931A2-1D70-E504-DC54-70A5C0BAB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79E65-9FC3-2319-5BBC-CDAFA904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1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306F-0037-132A-4B3B-E6A31925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92AA9D-DD83-9F10-5AAB-BEF98A6F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7AAD-FDEE-4689-A990-E34ECF3BC609}" type="datetime1">
              <a:rPr lang="en-US" smtClean="0"/>
              <a:t>5/2/25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68460-7D29-00DA-18C7-7900989F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EBD21-8359-C7CC-1166-1D22AACF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6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98DEDC-A2A1-A601-FF0C-E49237AB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465B-3DE4-4623-A36A-8EE82EC7AA99}" type="datetime1">
              <a:rPr lang="en-US" smtClean="0"/>
              <a:t>5/2/25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44329-3B45-894A-8E02-1142C918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17BAB-6909-1400-5B15-4ADD1A6E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4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C130D-C902-3799-0415-8C2AF291B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48BC3-9824-F259-7ADB-1AE56683B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82762-D982-976E-BA54-7EE37E164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DBBA5-85D2-54BA-DAB5-7AE8F98C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0139-3545-4813-A816-48D8A0798222}" type="datetime1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C34D8-5D8E-8481-C8D7-D50E916C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DF2F83-5897-4D8B-0493-10BE761E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9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54609-4750-4DE4-544C-24D0F9E34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10C27-0902-DE03-F794-846ECF290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4CB26-27F7-C804-FEF8-A0E2ED4E1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AE338-1E74-7EA9-963E-523752962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94A-1A1C-4389-8D8C-243006897771}" type="datetime1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B86FA-2319-4722-CC26-B2DBBAC6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C5A2F-EADD-1FB9-33E1-AE0BD62B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7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1EA6D-B53C-4492-4176-4A5805A7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A9A07-884B-4FB6-12F3-83A20135D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865C8-C5B7-94A0-1B7D-4ED18A515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7F1A7E-4B1C-4836-AF9E-BB832CD36E8F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F1714-AD8D-6B26-1C27-55C13D482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EB32-8C5D-AD9E-D93A-9498C875C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2E1EA89-1989-48FD-8134-C12024130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5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CDED-177F-AB77-8383-24EC1C335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4625988"/>
            <a:ext cx="5143500" cy="1784825"/>
          </a:xfrm>
        </p:spPr>
        <p:txBody>
          <a:bodyPr>
            <a:normAutofit fontScale="90000"/>
          </a:bodyPr>
          <a:lstStyle/>
          <a:p>
            <a:r>
              <a:rPr lang="en-US" sz="44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Revision</a:t>
            </a:r>
            <a:br>
              <a:rPr lang="en-US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7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Crosswalk</a:t>
            </a:r>
            <a:br>
              <a:rPr lang="en-US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2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April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ED8980-10B7-8FBC-BC70-BF1839B88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1607" y="7791115"/>
            <a:ext cx="2750024" cy="751043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1400"/>
              <a:t>Jonathan Schulz, Executive Director</a:t>
            </a:r>
          </a:p>
          <a:p>
            <a:pPr algn="r"/>
            <a:r>
              <a:rPr lang="en-US" sz="1400"/>
              <a:t>Melissa Eckert, Assistant Director</a:t>
            </a:r>
          </a:p>
          <a:p>
            <a:pPr algn="r"/>
            <a:r>
              <a:rPr lang="en-US" sz="1400"/>
              <a:t>Hannah Guthrie, Data Analyst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065BE7-22E0-8FA7-75CF-CADFC1050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30" y="252591"/>
            <a:ext cx="6073340" cy="16017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C071797-1570-9BFD-3BCC-FF529809C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9803" y="2397484"/>
            <a:ext cx="3718393" cy="1685315"/>
          </a:xfrm>
          <a:prstGeom prst="rect">
            <a:avLst/>
          </a:prstGeom>
        </p:spPr>
      </p:pic>
      <p:pic>
        <p:nvPicPr>
          <p:cNvPr id="17" name="Picture 16" descr="A black background with orange text&#10;&#10;AI-generated content may be incorrect.">
            <a:extLst>
              <a:ext uri="{FF2B5EF4-FFF2-40B4-BE49-F238E27FC236}">
                <a16:creationId xmlns:a16="http://schemas.microsoft.com/office/drawing/2014/main" id="{9D924B25-60DC-9348-FFD5-D7E57BAADF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69" y="6990263"/>
            <a:ext cx="2951328" cy="160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5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42704-6A25-BB81-E987-EBB949F8A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E8D0F7-5293-487B-58F5-18ED63FF70F9}"/>
              </a:ext>
            </a:extLst>
          </p:cNvPr>
          <p:cNvSpPr txBox="1">
            <a:spLocks/>
          </p:cNvSpPr>
          <p:nvPr/>
        </p:nvSpPr>
        <p:spPr>
          <a:xfrm>
            <a:off x="457200" y="1107444"/>
            <a:ext cx="5943600" cy="185412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3: </a:t>
            </a:r>
            <a:r>
              <a:rPr lang="en-US" sz="2000">
                <a:solidFill>
                  <a:srgbClr val="0074C8"/>
                </a:solidFill>
                <a:latin typeface="Aptos" panose="02110004020202020204"/>
                <a:cs typeface="Arial"/>
              </a:rPr>
              <a:t>Post-Secondary Success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74C8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Goal 3a </a:t>
            </a:r>
            <a:r>
              <a:rPr lang="en-US" sz="1400">
                <a:cs typeface="Arial"/>
              </a:rPr>
              <a:t>RCPS will improve access to and achievement in advanced courses and career and technical education (CTE) programs for every student.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Goal 3b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</a:t>
            </a:r>
            <a:r>
              <a:rPr lang="en-US" sz="1400">
                <a:cs typeface="Arial"/>
              </a:rPr>
              <a:t>RCPS will increase on-time high school graduation rates overall and by reporting group.</a:t>
            </a:r>
            <a:endParaRPr kumimoji="0" lang="en-US" sz="14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C4ECE9D-A27B-E412-3EE9-A49526415664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1E29344-4618-2163-EB9D-B59DA874B8D8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B87DA58-71F9-E80F-3E68-300A55B3E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195583"/>
              </p:ext>
            </p:extLst>
          </p:nvPr>
        </p:nvGraphicFramePr>
        <p:xfrm>
          <a:off x="280100" y="2961565"/>
          <a:ext cx="6297800" cy="561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606">
                  <a:extLst>
                    <a:ext uri="{9D8B030D-6E8A-4147-A177-3AD203B41FA5}">
                      <a16:colId xmlns:a16="http://schemas.microsoft.com/office/drawing/2014/main" val="3563456039"/>
                    </a:ext>
                  </a:extLst>
                </a:gridCol>
                <a:gridCol w="2524194">
                  <a:extLst>
                    <a:ext uri="{9D8B030D-6E8A-4147-A177-3AD203B41FA5}">
                      <a16:colId xmlns:a16="http://schemas.microsoft.com/office/drawing/2014/main" val="161280727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896994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3a.1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 At least 25% of all high school students are enrolled in at least one dual enrollment (college level) course.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Percentage of students enrolled in dual enrollment courses.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908713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3a.2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At least 30% of all high school students are enrolled in an Advanced Placement (AP) course and at least 60% of students enrolled successfully pass the corresponding AP exam with a 3 or better.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3a.2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E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nrollment and passage rates in AP courses.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544639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3a.3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At least 60% of all middle and high school students are enrolled in a CTE course.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3a.3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Percentage of students in CTE course enrollment.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237503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3a.4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At least 90% of students completing a 2-year CTE program will earn a CTE credential.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3a.4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Percentage of students receiving industry credential.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290446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3a.5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Double the percent of students enrolled in Algebra I by 8</a:t>
                      </a:r>
                      <a:r>
                        <a:rPr lang="en-US" sz="1400" baseline="3000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 grade.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3a.5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Percentage of students enrolled in Algebra I in middle school.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658601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3a.6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Double the percentage of students passing Algebra I with a B or better.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3a.6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Percentage of students passing Algebra I with a grade of B or better.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492701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3b.1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At least 93% of all RCPS students graduate high school on time.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3b.1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Percentage of students with on-time graduation rates.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196399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BA25E-AE60-40A1-8C5A-D94D7182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98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8D333-51E8-0E75-A866-CCCCD47B6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5C0592-CC50-43BD-48FD-E55D1F1E605E}"/>
              </a:ext>
            </a:extLst>
          </p:cNvPr>
          <p:cNvSpPr txBox="1">
            <a:spLocks/>
          </p:cNvSpPr>
          <p:nvPr/>
        </p:nvSpPr>
        <p:spPr>
          <a:xfrm>
            <a:off x="457199" y="1284053"/>
            <a:ext cx="5943600" cy="19725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1: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Academic and Post-Secondary Success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Goal 1c</a:t>
            </a:r>
            <a:r>
              <a:rPr lang="en-US" sz="1400">
                <a:cs typeface="Arial"/>
              </a:rPr>
              <a:t> Graduation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All students will graduate on time with a portfolio of academic and career readiness skills.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Objective 1c.1</a:t>
            </a:r>
            <a:r>
              <a:rPr lang="en-US" sz="1400">
                <a:cs typeface="Arial"/>
              </a:rPr>
              <a:t> On-Time Graduation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Increase the on-time graduation rate overall and for each student group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00B15F-F4FD-743B-FACC-BE42A31802B1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52FE69-DC7B-E615-A08F-099585310565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550D27C-696B-C370-DA9D-A6A009FAA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496759"/>
              </p:ext>
            </p:extLst>
          </p:nvPr>
        </p:nvGraphicFramePr>
        <p:xfrm>
          <a:off x="777238" y="3171836"/>
          <a:ext cx="5303520" cy="1353566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Increase on-time graduation rate for all students to at least 93%</a:t>
                      </a:r>
                      <a:b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</a:b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by spring 2028.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Reduce gaps in on-time graduation rates for all student reporting groups by 50% by spring 2028.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236960"/>
                  </a:ext>
                </a:extLst>
              </a:tr>
            </a:tbl>
          </a:graphicData>
        </a:graphic>
      </p:graphicFrame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7522A7F-42CE-6A1B-F65D-4214BC738173}"/>
              </a:ext>
            </a:extLst>
          </p:cNvPr>
          <p:cNvSpPr txBox="1">
            <a:spLocks/>
          </p:cNvSpPr>
          <p:nvPr/>
        </p:nvSpPr>
        <p:spPr>
          <a:xfrm>
            <a:off x="457199" y="4744731"/>
            <a:ext cx="5943600" cy="79940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Objective 1c.2</a:t>
            </a:r>
            <a:r>
              <a:rPr lang="en-US" sz="1400">
                <a:cs typeface="Arial"/>
              </a:rPr>
              <a:t> Readiness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Ensure all students graduate high school ready for enrollment, employment, and/or enlistment.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7ECE5F9-9DA9-98BF-F21A-0F83A1F3B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813252"/>
              </p:ext>
            </p:extLst>
          </p:nvPr>
        </p:nvGraphicFramePr>
        <p:xfrm>
          <a:off x="777238" y="5544132"/>
          <a:ext cx="5303520" cy="783463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Update academic and career plans annually for 100% of students in grades 6-12.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9DB621-7E57-9E24-EFB1-47E321280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B64F4-AB7B-1471-C792-9C4C8F2EA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FA9432-514D-F3AE-8F9C-217916B39101}"/>
              </a:ext>
            </a:extLst>
          </p:cNvPr>
          <p:cNvSpPr txBox="1">
            <a:spLocks/>
          </p:cNvSpPr>
          <p:nvPr/>
        </p:nvSpPr>
        <p:spPr>
          <a:xfrm>
            <a:off x="368650" y="1102407"/>
            <a:ext cx="6120700" cy="185412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93D400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4:</a:t>
            </a:r>
            <a:r>
              <a:rPr lang="en-US" sz="2000" b="1">
                <a:solidFill>
                  <a:srgbClr val="93D400"/>
                </a:solidFill>
                <a:latin typeface="Aptos" panose="02110004020202020204"/>
                <a:cs typeface="Arial"/>
              </a:rPr>
              <a:t> </a:t>
            </a:r>
            <a:r>
              <a:rPr lang="en-US" sz="2000">
                <a:solidFill>
                  <a:srgbClr val="93D400"/>
                </a:solidFill>
                <a:latin typeface="Aptos" panose="02110004020202020204"/>
                <a:cs typeface="Arial"/>
              </a:rPr>
              <a:t>Overall Well-Being and Sense of Belonging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93D400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1">
                <a:cs typeface="Arial"/>
              </a:rPr>
              <a:t>Goal 4a </a:t>
            </a:r>
            <a:r>
              <a:rPr lang="en-US" sz="1400">
                <a:cs typeface="Arial"/>
              </a:rPr>
              <a:t>RCPS will foster inclusive, safe, and welcoming learning communities for students, staff, and families.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1">
                <a:cs typeface="Arial"/>
              </a:rPr>
              <a:t>Goal 4b</a:t>
            </a:r>
            <a:r>
              <a:rPr lang="en-US" sz="1400">
                <a:cs typeface="Arial"/>
              </a:rPr>
              <a:t> RCPS will invest in the whole child by promoting student participation in the arts and co/extra-curricular activities that interest them, such as athletics and school clubs.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25B9679-6DFA-BF7E-548F-3D9590F845E0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F51E120-3267-CBC3-F7DB-BCC520BE15C5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6D60F63-7F55-73DB-7F61-55B42EC64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072396"/>
              </p:ext>
            </p:extLst>
          </p:nvPr>
        </p:nvGraphicFramePr>
        <p:xfrm>
          <a:off x="280100" y="3065112"/>
          <a:ext cx="6297800" cy="4886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606">
                  <a:extLst>
                    <a:ext uri="{9D8B030D-6E8A-4147-A177-3AD203B41FA5}">
                      <a16:colId xmlns:a16="http://schemas.microsoft.com/office/drawing/2014/main" val="3563456039"/>
                    </a:ext>
                  </a:extLst>
                </a:gridCol>
                <a:gridCol w="2524194">
                  <a:extLst>
                    <a:ext uri="{9D8B030D-6E8A-4147-A177-3AD203B41FA5}">
                      <a16:colId xmlns:a16="http://schemas.microsoft.com/office/drawing/2014/main" val="161280727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896994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4a.1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 Annually improve upon student perception survey.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Student survey data.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908713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4a.2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Annually improve upon staff perception survey.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4a.2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Employee engagement survey data.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544639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4a.3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Annually improve upon school climate survey.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4a.3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School climate survey data.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237503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Ensure an annual decrease in out-of-school suspensions and alternative placements due to disciplinary reasons (overall and by reporting group).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4a.4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Rate of out-of-school suspensions and alternative placements for disciplinary reasons.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290446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4b.1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Ensure an annual increase in students participating in the arts and/or co-extra-curricular activities.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4b.1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Number of students participating in the arts and/or co/extra-curricular activities.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658601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4a.5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Increase employee participation in RCPS self-care offerings, including mindfulness, employee assistance programs, and wellness initiatives.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4a.5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Employee attendance and participation rates in RCPS self-care offerings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49270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6D03A-F81E-D851-81E2-F58A27BBD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22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216F2-33E7-6275-70E2-944905385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560C94-86A9-7375-8012-2C2093862F6C}"/>
              </a:ext>
            </a:extLst>
          </p:cNvPr>
          <p:cNvSpPr txBox="1">
            <a:spLocks/>
          </p:cNvSpPr>
          <p:nvPr/>
        </p:nvSpPr>
        <p:spPr>
          <a:xfrm>
            <a:off x="382132" y="1031351"/>
            <a:ext cx="6093726" cy="168644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93D400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2:</a:t>
            </a:r>
            <a:r>
              <a:rPr lang="en-US" sz="2000" b="1">
                <a:solidFill>
                  <a:srgbClr val="93D400"/>
                </a:solidFill>
                <a:latin typeface="Aptos" panose="02110004020202020204"/>
                <a:cs typeface="Arial"/>
              </a:rPr>
              <a:t> </a:t>
            </a:r>
            <a:r>
              <a:rPr lang="en-US" sz="2000">
                <a:solidFill>
                  <a:srgbClr val="93D400"/>
                </a:solidFill>
                <a:latin typeface="Aptos" panose="02110004020202020204"/>
                <a:cs typeface="Arial"/>
              </a:rPr>
              <a:t>Overall Well-Being and Sense of Community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74C8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b="1">
                <a:cs typeface="Arial"/>
              </a:rPr>
              <a:t>Goal 2</a:t>
            </a:r>
            <a:r>
              <a:rPr lang="en-US" sz="1200">
                <a:cs typeface="Arial"/>
              </a:rPr>
              <a:t> Nurturing Environment</a:t>
            </a:r>
            <a:br>
              <a:rPr lang="en-US" sz="1200">
                <a:cs typeface="Arial"/>
              </a:rPr>
            </a:br>
            <a:r>
              <a:rPr lang="en-US" sz="1200">
                <a:cs typeface="Arial"/>
              </a:rPr>
              <a:t>RCPS</a:t>
            </a:r>
            <a:r>
              <a:rPr lang="en-US" sz="1200">
                <a:ea typeface="+mn-lt"/>
                <a:cs typeface="+mn-lt"/>
              </a:rPr>
              <a:t> will cultivate a nurturing school environment that promotes students’ well-being  and sense of community.</a:t>
            </a:r>
            <a:endParaRPr lang="en-US" sz="1200">
              <a:cs typeface="Arial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b="1">
                <a:cs typeface="Arial"/>
              </a:rPr>
              <a:t>Objective 2.1</a:t>
            </a:r>
            <a:r>
              <a:rPr lang="en-US" sz="1200">
                <a:cs typeface="Arial"/>
              </a:rPr>
              <a:t> Overall Well-Being</a:t>
            </a:r>
            <a:br>
              <a:rPr lang="en-US" sz="1200">
                <a:cs typeface="Arial" panose="020B0604020202020204" pitchFamily="34" charset="0"/>
              </a:rPr>
            </a:br>
            <a:r>
              <a:rPr lang="en-US" sz="1200">
                <a:cs typeface="Arial"/>
              </a:rPr>
              <a:t>Promote mental, emotional, and physical well-being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9FB2D32-C322-3B53-4A07-831797EF32A7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B37904-5915-175F-146F-AE8B42409B5A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9AAE944-71C8-5797-3CDA-301CC714E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481479"/>
              </p:ext>
            </p:extLst>
          </p:nvPr>
        </p:nvGraphicFramePr>
        <p:xfrm>
          <a:off x="771284" y="3016539"/>
          <a:ext cx="5321159" cy="684530"/>
        </p:xfrm>
        <a:graphic>
          <a:graphicData uri="http://schemas.openxmlformats.org/drawingml/2006/table">
            <a:tbl>
              <a:tblPr firstRow="1" firstCol="1" bandRow="1"/>
              <a:tblGrid>
                <a:gridCol w="5321159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2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Increase the sense of safety and support as reported on the Virginia School Survey.</a:t>
                      </a:r>
                      <a:endParaRPr lang="en-US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</a:tbl>
          </a:graphicData>
        </a:graphic>
      </p:graphicFrame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72531E5-BE78-EBD4-621E-92C84BD3412B}"/>
              </a:ext>
            </a:extLst>
          </p:cNvPr>
          <p:cNvSpPr txBox="1">
            <a:spLocks/>
          </p:cNvSpPr>
          <p:nvPr/>
        </p:nvSpPr>
        <p:spPr>
          <a:xfrm>
            <a:off x="382132" y="4187989"/>
            <a:ext cx="5943600" cy="79940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200" b="1">
                <a:cs typeface="Arial"/>
              </a:rPr>
              <a:t>Objective 2.2</a:t>
            </a:r>
            <a:r>
              <a:rPr lang="en-US" sz="1200">
                <a:cs typeface="Arial"/>
              </a:rPr>
              <a:t> Sense of Community</a:t>
            </a:r>
            <a:br>
              <a:rPr lang="en-US" sz="1200">
                <a:cs typeface="Arial" panose="020B0604020202020204" pitchFamily="34" charset="0"/>
              </a:rPr>
            </a:br>
            <a:r>
              <a:rPr lang="en-US" sz="1200">
                <a:cs typeface="Arial"/>
              </a:rPr>
              <a:t>Foster a culture of mutual respect and supportive social connections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6AB22C2-2CC8-7AF4-7DAC-68F757F60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679312"/>
              </p:ext>
            </p:extLst>
          </p:nvPr>
        </p:nvGraphicFramePr>
        <p:xfrm>
          <a:off x="693351" y="4682696"/>
          <a:ext cx="5321159" cy="975868"/>
        </p:xfrm>
        <a:graphic>
          <a:graphicData uri="http://schemas.openxmlformats.org/drawingml/2006/table">
            <a:tbl>
              <a:tblPr firstRow="1" firstCol="1" bandRow="1"/>
              <a:tblGrid>
                <a:gridCol w="5321159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cs typeface="Arial"/>
                        </a:rPr>
                        <a:t>Targets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200" b="0" i="0" u="none" strike="noStrike" noProof="0">
                          <a:latin typeface="Aptos"/>
                        </a:rPr>
                        <a:t>Reduce out-of-school suspension rates for all students and student reporting groups. </a:t>
                      </a:r>
                      <a:endParaRPr lang="en-US" sz="120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200" b="0" i="0" u="none" strike="noStrike" noProof="0">
                          <a:latin typeface="Aptos"/>
                        </a:rPr>
                        <a:t>Reduce the number of chronically absent students.</a:t>
                      </a:r>
                    </a:p>
                  </a:txBody>
                  <a:tcPr marL="45720" marR="4572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875846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A2467B-514C-4701-71AD-BBF8114E39E1}"/>
              </a:ext>
            </a:extLst>
          </p:cNvPr>
          <p:cNvSpPr txBox="1">
            <a:spLocks/>
          </p:cNvSpPr>
          <p:nvPr/>
        </p:nvSpPr>
        <p:spPr>
          <a:xfrm>
            <a:off x="382132" y="5912200"/>
            <a:ext cx="5943600" cy="79940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200" b="1">
                <a:cs typeface="Arial"/>
              </a:rPr>
              <a:t>Objective 2.3</a:t>
            </a:r>
            <a:r>
              <a:rPr lang="en-US" sz="1200">
                <a:cs typeface="Arial"/>
              </a:rPr>
              <a:t> Well-Rounded Students</a:t>
            </a:r>
            <a:br>
              <a:rPr lang="en-US" sz="1200">
                <a:cs typeface="Arial" panose="020B0604020202020204" pitchFamily="34" charset="0"/>
              </a:rPr>
            </a:br>
            <a:r>
              <a:rPr lang="en-US" sz="1200">
                <a:ea typeface="+mn-lt"/>
                <a:cs typeface="+mn-lt"/>
              </a:rPr>
              <a:t>Nurture students' personal and academic development and encourage exploration of interests through involvement in school activities</a:t>
            </a:r>
            <a:endParaRPr lang="en-US" sz="1200">
              <a:solidFill>
                <a:srgbClr val="000000"/>
              </a:solidFill>
              <a:cs typeface="Arial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758195-49D1-29B9-ECC4-461E2AE31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107116"/>
              </p:ext>
            </p:extLst>
          </p:nvPr>
        </p:nvGraphicFramePr>
        <p:xfrm>
          <a:off x="693350" y="6605319"/>
          <a:ext cx="5321159" cy="765556"/>
        </p:xfrm>
        <a:graphic>
          <a:graphicData uri="http://schemas.openxmlformats.org/drawingml/2006/table">
            <a:tbl>
              <a:tblPr firstRow="1" firstCol="1" bandRow="1"/>
              <a:tblGrid>
                <a:gridCol w="5321159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cs typeface="Arial"/>
                        </a:rPr>
                        <a:t>Targets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2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Increase participation in the arts.</a:t>
                      </a:r>
                      <a:endParaRPr lang="en-US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2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Increase participation in</a:t>
                      </a:r>
                      <a:r>
                        <a:rPr lang="en-US" sz="1200" b="0" i="0" u="none" strike="noStrike" kern="100" noProof="0">
                          <a:solidFill>
                            <a:schemeClr val="tx1"/>
                          </a:solidFill>
                          <a:effectLst/>
                          <a:latin typeface="Aptos"/>
                        </a:rPr>
                        <a:t> extra-curricular activities.</a:t>
                      </a:r>
                      <a:endParaRPr lang="en-US" sz="1200" b="0" i="0" u="none" strike="noStrike" kern="100" noProof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5720" marR="4572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455303"/>
                  </a:ext>
                </a:extLst>
              </a:tr>
            </a:tbl>
          </a:graphicData>
        </a:graphic>
      </p:graphicFrame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D3B3A9E-C33A-D13B-7DE5-683141037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93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21498-8AAE-9C94-8AE0-1E0B949F9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2B3FE1-E6B1-E612-8BB2-549C950B3D92}"/>
              </a:ext>
            </a:extLst>
          </p:cNvPr>
          <p:cNvSpPr txBox="1">
            <a:spLocks/>
          </p:cNvSpPr>
          <p:nvPr/>
        </p:nvSpPr>
        <p:spPr>
          <a:xfrm>
            <a:off x="457200" y="1120943"/>
            <a:ext cx="5943600" cy="1841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722281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5: </a:t>
            </a:r>
            <a:r>
              <a:rPr lang="en-US" sz="2000">
                <a:solidFill>
                  <a:srgbClr val="722281"/>
                </a:solidFill>
                <a:latin typeface="Aptos" panose="02110004020202020204"/>
                <a:cs typeface="Arial"/>
              </a:rPr>
              <a:t>Communications</a:t>
            </a:r>
            <a:br>
              <a:rPr lang="en-US" sz="2000">
                <a:latin typeface="Aptos" panose="02110004020202020204"/>
                <a:cs typeface="Arial" panose="020B0604020202020204" pitchFamily="34" charset="0"/>
              </a:rPr>
            </a:br>
            <a:r>
              <a:rPr lang="en-US" sz="2000">
                <a:solidFill>
                  <a:srgbClr val="722281"/>
                </a:solidFill>
                <a:latin typeface="Aptos" panose="02110004020202020204"/>
                <a:cs typeface="Arial"/>
              </a:rPr>
              <a:t>and Community Engagement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22281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G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oal 5a</a:t>
            </a:r>
            <a:r>
              <a:rPr lang="en-US" sz="1400">
                <a:cs typeface="Arial"/>
              </a:rPr>
              <a:t> RCPS will openly communicate with all students, families, and the community, utilizing multiple relevant channels and languages, and providing timely information. This will foster a sense of belonging and involvement in the education and well-being of our students.</a:t>
            </a:r>
            <a:endParaRPr lang="en-US" sz="140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CE3BB5B-D24A-2BA1-5034-D567418A1481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C15AB0-0036-44BD-2682-B87244C06F4A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F89FC23-E143-A502-FDC2-F1C65488F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094669"/>
              </p:ext>
            </p:extLst>
          </p:nvPr>
        </p:nvGraphicFramePr>
        <p:xfrm>
          <a:off x="280100" y="2976709"/>
          <a:ext cx="6297797" cy="4086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683">
                  <a:extLst>
                    <a:ext uri="{9D8B030D-6E8A-4147-A177-3AD203B41FA5}">
                      <a16:colId xmlns:a16="http://schemas.microsoft.com/office/drawing/2014/main" val="3563456039"/>
                    </a:ext>
                  </a:extLst>
                </a:gridCol>
                <a:gridCol w="3108114">
                  <a:extLst>
                    <a:ext uri="{9D8B030D-6E8A-4147-A177-3AD203B41FA5}">
                      <a16:colId xmlns:a16="http://schemas.microsoft.com/office/drawing/2014/main" val="1612807279"/>
                    </a:ext>
                  </a:extLst>
                </a:gridCol>
              </a:tblGrid>
              <a:tr h="306658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896994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5a.1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 Maintain a daily average digital online communication platform reach that is 2.5 to 3 times the total households in Roanoke City with children under the age of 18.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5a.1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The number of people reached through RCPS’ division-level communication tools.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908713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5a.2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Reduce the number of incorrect phone numbers/addresses in the Mass Notification System to a maximum of 2%.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5a.2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Percentage of correct phone numbers/addresses in Mass Notification System.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544639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5a.3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Increase the percentage of parent accounts with email addresses to 70%.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5a.3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Percentage of parent accounts with email addresses.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237503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5a.4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Track trends regarding visits and concerns received by the Constituent Services and Government Relations Officer to inform opportunities for improvement.</a:t>
                      </a:r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5a.4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Evaluation of tracked trends to inform opportunities for improvement and/or enhanced communications.</a:t>
                      </a:r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829579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6469A-E8A1-AB0C-4048-60C3644E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84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903E7-D09B-623D-7FA0-3FC05FA28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0262088-C6D4-B09B-F2FD-3421F0C051ED}"/>
              </a:ext>
            </a:extLst>
          </p:cNvPr>
          <p:cNvSpPr txBox="1">
            <a:spLocks/>
          </p:cNvSpPr>
          <p:nvPr/>
        </p:nvSpPr>
        <p:spPr>
          <a:xfrm>
            <a:off x="457191" y="1081506"/>
            <a:ext cx="5943600" cy="23692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722281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3: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722281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Communications</a:t>
            </a:r>
            <a:br>
              <a:rPr lang="en-US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722281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and Community Engagement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Goal 3a</a:t>
            </a:r>
            <a:r>
              <a:rPr lang="en-US" sz="1400">
                <a:cs typeface="Arial"/>
              </a:rPr>
              <a:t> Communications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RCPS will communicate transparently and effectively with our students, families, and community.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Objective 3a.1</a:t>
            </a:r>
            <a:r>
              <a:rPr lang="en-US" sz="1400">
                <a:cs typeface="Arial"/>
              </a:rPr>
              <a:t> Outreach and Open Communication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Reach stakeholders effectively with timely, accurate, and transparent communication across all platforms</a:t>
            </a:r>
            <a:endParaRPr lang="en-US" sz="1400"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A6A4E9F-0976-4FA4-BCCF-C80688AE1336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50481F9-FC21-B0D1-4828-FF053A9FE6B0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F9F10B-DF3F-5DE6-5C26-4ABE34480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464484"/>
              </p:ext>
            </p:extLst>
          </p:nvPr>
        </p:nvGraphicFramePr>
        <p:xfrm>
          <a:off x="777231" y="3450771"/>
          <a:ext cx="5303520" cy="2169033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Increase the average number of daily users reached across RCPS social media and website platforms to 20,000 by spring 2028.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Reduce the number of incorrect phone numbers and email addresses in the mass notification system to a maximum of 2% by spring 2028.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254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Increase the percentage of family accounts with email addresses to 70% by spring 2028.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768929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50799B-9DAE-4CA7-8745-1C3152E0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3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2EA3F-0530-47AD-C2AB-FB7CEBC6F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2A1E594-E23E-9039-DF81-EF5FFA9CCD3E}"/>
              </a:ext>
            </a:extLst>
          </p:cNvPr>
          <p:cNvSpPr txBox="1">
            <a:spLocks/>
          </p:cNvSpPr>
          <p:nvPr/>
        </p:nvSpPr>
        <p:spPr>
          <a:xfrm>
            <a:off x="116607" y="981123"/>
            <a:ext cx="6624786" cy="97467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722281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5: </a:t>
            </a:r>
            <a:r>
              <a:rPr lang="en-US" sz="2000">
                <a:solidFill>
                  <a:srgbClr val="722281"/>
                </a:solidFill>
                <a:latin typeface="Aptos" panose="02110004020202020204"/>
                <a:cs typeface="Arial"/>
              </a:rPr>
              <a:t>Communications and Community Engagement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22281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b="1">
                <a:cs typeface="Arial"/>
              </a:rPr>
              <a:t>Goal 5b</a:t>
            </a:r>
            <a:r>
              <a:rPr lang="en-US" sz="1200">
                <a:cs typeface="Arial"/>
              </a:rPr>
              <a:t> RCPS will facilitate family outreach and engagement opportunities that foster an inclusive culture for students, families, and our community.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4E7D30-3E53-E1CF-683B-94C07053A018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GOALS, </a:t>
            </a:r>
            <a:r>
              <a:rPr lang="en-US" sz="2000" b="1">
                <a:cs typeface="Arial"/>
              </a:rPr>
              <a:t>TARGETS</a:t>
            </a: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, and MEASURES</a:t>
            </a:r>
            <a:endParaRPr lang="en-US" sz="200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C85EFFB-EAAE-3F94-BBF4-6381E8406D8F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2F495DC-7E4D-1D70-5DC8-7674D22E6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778751"/>
              </p:ext>
            </p:extLst>
          </p:nvPr>
        </p:nvGraphicFramePr>
        <p:xfrm>
          <a:off x="280100" y="2057400"/>
          <a:ext cx="6297800" cy="620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4000">
                  <a:extLst>
                    <a:ext uri="{9D8B030D-6E8A-4147-A177-3AD203B41FA5}">
                      <a16:colId xmlns:a16="http://schemas.microsoft.com/office/drawing/2014/main" val="3563456039"/>
                    </a:ext>
                  </a:extLst>
                </a:gridCol>
                <a:gridCol w="2983800">
                  <a:extLst>
                    <a:ext uri="{9D8B030D-6E8A-4147-A177-3AD203B41FA5}">
                      <a16:colId xmlns:a16="http://schemas.microsoft.com/office/drawing/2014/main" val="161280727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Target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8969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5b.1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Increase Calendar Survey participation to 10%.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5b.1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Calendar survey participation/input from stakeholders through surveys, town halls, etc.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9087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5b.2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Increase Principal Input Survey participation to 15%.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5a.2</a:t>
                      </a:r>
                      <a:r>
                        <a:rPr lang="en-US" sz="1100" b="0">
                          <a:solidFill>
                            <a:schemeClr val="tx1"/>
                          </a:solidFill>
                          <a:latin typeface="+mn-lt"/>
                        </a:rPr>
                        <a:t> Principal Input Survey participation.</a:t>
                      </a:r>
                      <a:endParaRPr lang="en-US" sz="11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5446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5b.3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Increase participation in Town Hall meetings.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5a.3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Town Hall meeting participation.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2375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5b.4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Close the gap on language assistance so usage is proportionate to the percentage of students speaking a specific language.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5b.4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Access to communications by people whose home language is another language other than English, including number of telephone-based interpretation services other than Spanish.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8891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+mn-lt"/>
                        </a:rPr>
                        <a:t>5b.5</a:t>
                      </a:r>
                      <a:r>
                        <a:rPr lang="en-US" sz="1100" b="0">
                          <a:latin typeface="+mn-lt"/>
                        </a:rPr>
                        <a:t> Increase</a:t>
                      </a:r>
                      <a:r>
                        <a:rPr lang="en-US" sz="1100">
                          <a:latin typeface="+mn-lt"/>
                        </a:rPr>
                        <a:t> engagement of elected officials, including participation during the General Assembly session. </a:t>
                      </a:r>
                      <a:endParaRPr lang="en-US" sz="11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+mn-lt"/>
                        </a:rPr>
                        <a:t>5b.5</a:t>
                      </a:r>
                      <a:r>
                        <a:rPr lang="en-US" sz="1100" b="0">
                          <a:latin typeface="+mn-lt"/>
                        </a:rPr>
                        <a:t> </a:t>
                      </a:r>
                      <a:r>
                        <a:rPr lang="en-US" sz="1100">
                          <a:latin typeface="+mn-lt"/>
                        </a:rPr>
                        <a:t>Number of engaged elected officials, including participation during the General Assembly session.</a:t>
                      </a:r>
                      <a:endParaRPr lang="en-US" sz="11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8406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+mn-lt"/>
                        </a:rPr>
                        <a:t>5b.6</a:t>
                      </a:r>
                      <a:r>
                        <a:rPr lang="en-US" sz="1100" b="0">
                          <a:latin typeface="+mn-lt"/>
                        </a:rPr>
                        <a:t> </a:t>
                      </a:r>
                      <a:r>
                        <a:rPr lang="en-US" sz="1100">
                          <a:latin typeface="+mn-lt"/>
                        </a:rPr>
                        <a:t>Have an active and engaged parent organization, such as PTA, with annually increasing membership at each school.</a:t>
                      </a:r>
                      <a:endParaRPr lang="en-US" sz="11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+mn-lt"/>
                        </a:rPr>
                        <a:t>5b.6</a:t>
                      </a:r>
                      <a:r>
                        <a:rPr lang="en-US" sz="1100" b="0">
                          <a:latin typeface="+mn-lt"/>
                        </a:rPr>
                        <a:t> </a:t>
                      </a:r>
                      <a:r>
                        <a:rPr lang="en-US" sz="1100">
                          <a:latin typeface="+mn-lt"/>
                        </a:rPr>
                        <a:t>Number of participants at each school and year-over-year changes in membership numbers and activities sponsored by a parent organization.</a:t>
                      </a:r>
                      <a:endParaRPr lang="en-US" sz="11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7627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+mn-lt"/>
                        </a:rPr>
                        <a:t>5b.7</a:t>
                      </a:r>
                      <a:r>
                        <a:rPr lang="en-US" sz="1100" b="0">
                          <a:latin typeface="+mn-lt"/>
                        </a:rPr>
                        <a:t> </a:t>
                      </a:r>
                      <a:r>
                        <a:rPr lang="en-US" sz="1100">
                          <a:latin typeface="+mn-lt"/>
                        </a:rPr>
                        <a:t>Increase annual attendance at school-based events (such as Back-to-School (BTS) Night, Parent/ Teacher Conferences, and Workshops for families.)</a:t>
                      </a:r>
                      <a:endParaRPr lang="en-US" sz="11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5b.7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latin typeface="+mn-lt"/>
                        </a:rPr>
                        <a:t>Attendance at school-based events.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55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+mn-lt"/>
                        </a:rPr>
                        <a:t>5b.8</a:t>
                      </a:r>
                      <a:r>
                        <a:rPr lang="en-US" sz="1100" b="0">
                          <a:latin typeface="+mn-lt"/>
                        </a:rPr>
                        <a:t> </a:t>
                      </a:r>
                      <a:r>
                        <a:rPr lang="en-US" sz="1100">
                          <a:latin typeface="+mn-lt"/>
                        </a:rPr>
                        <a:t>Increase annual attendance at division-wide special events (such as BTS Extravaganza &amp; Breakfast with Santa, etc.)</a:t>
                      </a:r>
                      <a:endParaRPr lang="en-US" sz="11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1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5b.8 </a:t>
                      </a:r>
                      <a:r>
                        <a:rPr 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Attendance of division-wide events.</a:t>
                      </a:r>
                      <a:endParaRPr lang="en-US" sz="11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4031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+mn-lt"/>
                        </a:rPr>
                        <a:t>5b.9</a:t>
                      </a:r>
                      <a:r>
                        <a:rPr lang="en-US" sz="1100">
                          <a:latin typeface="+mn-lt"/>
                        </a:rPr>
                        <a:t> Increase monetary and in-kind community support of RCPS by 5% annually.</a:t>
                      </a:r>
                      <a:endParaRPr lang="en-US" sz="11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5b.9 </a:t>
                      </a:r>
                      <a:r>
                        <a:rPr 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Annual increase of monetary and in-kind supports.</a:t>
                      </a:r>
                      <a:endParaRPr lang="en-US" sz="11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29104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5b.10 </a:t>
                      </a:r>
                      <a:r>
                        <a:rPr 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Develop and maintain a strong partnership with the Education Foundation to initiate programs that will align with the vision and mission of RCPS and will benefit schools  and students, via scholarships.</a:t>
                      </a:r>
                      <a:endParaRPr lang="en-US" sz="1100" b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</a:rPr>
                        <a:t>5b.10 </a:t>
                      </a:r>
                      <a:r>
                        <a:rPr lang="en-US" sz="1100" b="0">
                          <a:solidFill>
                            <a:schemeClr val="tx1"/>
                          </a:solidFill>
                          <a:latin typeface="+mn-lt"/>
                        </a:rPr>
                        <a:t>I</a:t>
                      </a:r>
                      <a:r>
                        <a:rPr lang="en-US" sz="1100" b="0" i="0" u="none" strike="noStrike" noProof="0" err="1">
                          <a:solidFill>
                            <a:schemeClr val="tx1"/>
                          </a:solidFill>
                          <a:latin typeface="+mn-lt"/>
                        </a:rPr>
                        <a:t>ncrease</a:t>
                      </a:r>
                      <a:r>
                        <a:rPr 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 in school, staff, and student </a:t>
                      </a:r>
                      <a:endParaRPr lang="en-US" sz="1100" b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scholarships awarded by the Education </a:t>
                      </a:r>
                      <a:endParaRPr lang="en-US" sz="1100" b="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</a:rPr>
                        <a:t>Foundation.</a:t>
                      </a:r>
                      <a:endParaRPr lang="en-US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3803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DAFC9-5153-2CFC-3555-34FDFDAF7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29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CBFF4-FF1B-73E6-2A5D-082EA23E7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2BABE7-E613-7DB0-DBBA-D2856345C3CB}"/>
              </a:ext>
            </a:extLst>
          </p:cNvPr>
          <p:cNvSpPr txBox="1">
            <a:spLocks/>
          </p:cNvSpPr>
          <p:nvPr/>
        </p:nvSpPr>
        <p:spPr>
          <a:xfrm>
            <a:off x="457191" y="1081507"/>
            <a:ext cx="5943600" cy="209051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722281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3: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722281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Communications</a:t>
            </a:r>
            <a:br>
              <a:rPr lang="en-US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722281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and Community Engagement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1">
                <a:cs typeface="Arial"/>
              </a:rPr>
              <a:t>Goal 3b</a:t>
            </a:r>
            <a:r>
              <a:rPr lang="en-US" sz="1400">
                <a:cs typeface="Arial"/>
              </a:rPr>
              <a:t> Community Engagement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RCPS </a:t>
            </a:r>
            <a:r>
              <a:rPr lang="en-US" sz="1400">
                <a:ea typeface="+mn-lt"/>
                <a:cs typeface="+mn-lt"/>
              </a:rPr>
              <a:t>will sustain strong relationships with our community to support student success and increase shared ownership in the work of the school division.</a:t>
            </a:r>
            <a:endParaRPr lang="en-US" sz="1400">
              <a:cs typeface="Arial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Objective 3b.1</a:t>
            </a:r>
            <a:r>
              <a:rPr lang="en-US" sz="1400">
                <a:cs typeface="Arial"/>
              </a:rPr>
              <a:t> Community Voice and Partnership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ea typeface="+mn-lt"/>
                <a:cs typeface="+mn-lt"/>
              </a:rPr>
              <a:t>Provide regular opportunities for students, families, staff, and community members to collaborate, provide input, and help guide the work of our schools</a:t>
            </a:r>
            <a:endParaRPr lang="en-US" sz="1400"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2F0111-512B-1B22-897E-F008A37854A2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0BC7910-90FB-1A28-29AB-4433E7702B34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AF1D458-C936-1333-5746-68C5F76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51389"/>
              </p:ext>
            </p:extLst>
          </p:nvPr>
        </p:nvGraphicFramePr>
        <p:xfrm>
          <a:off x="790220" y="3938354"/>
          <a:ext cx="5303520" cy="1923669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b="0" i="0" u="none" strike="noStrike" kern="100" noProof="0">
                          <a:solidFill>
                            <a:schemeClr val="tx1"/>
                          </a:solidFill>
                          <a:effectLst/>
                          <a:latin typeface="Aptos"/>
                        </a:rPr>
                        <a:t>Establish and sustain the Community Empowerment Center at Booker T. Washington. </a:t>
                      </a:r>
                      <a:endParaRPr lang="en-US">
                        <a:latin typeface="Apto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b="0" i="0" u="none" strike="noStrike" kern="100" noProof="0">
                          <a:solidFill>
                            <a:schemeClr val="tx1"/>
                          </a:solidFill>
                          <a:effectLst/>
                          <a:latin typeface="Aptos"/>
                        </a:rPr>
                        <a:t>Increase participation in engagement activities by 10% annually. </a:t>
                      </a:r>
                      <a:endParaRPr lang="en-US">
                        <a:latin typeface="Apto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236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Publish an annual summary highlighting how community input and investment shaped school division priorities and decisions and supported initiatives. </a:t>
                      </a:r>
                      <a:endParaRPr lang="en-US"/>
                    </a:p>
                  </a:txBody>
                  <a:tcPr marL="45720" marR="4572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052239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E6885-9782-F7AF-EA93-2CFC35361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34AA3-89F0-121B-1C2E-F426D3804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68CD90F-F0E2-1C69-4D07-EBFC53359FE3}"/>
              </a:ext>
            </a:extLst>
          </p:cNvPr>
          <p:cNvSpPr txBox="1">
            <a:spLocks/>
          </p:cNvSpPr>
          <p:nvPr/>
        </p:nvSpPr>
        <p:spPr>
          <a:xfrm>
            <a:off x="457200" y="1107444"/>
            <a:ext cx="5943600" cy="13853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BED5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6: </a:t>
            </a:r>
            <a:r>
              <a:rPr lang="en-US" sz="2000">
                <a:solidFill>
                  <a:srgbClr val="00BED5"/>
                </a:solidFill>
                <a:latin typeface="Aptos" panose="02110004020202020204"/>
                <a:cs typeface="Arial"/>
              </a:rPr>
              <a:t>Recruitment, Retention,</a:t>
            </a:r>
            <a:br>
              <a:rPr lang="en-US" sz="2000">
                <a:latin typeface="Aptos" panose="02110004020202020204"/>
                <a:cs typeface="Arial" panose="020B0604020202020204" pitchFamily="34" charset="0"/>
              </a:rPr>
            </a:br>
            <a:r>
              <a:rPr lang="en-US" sz="2000">
                <a:solidFill>
                  <a:srgbClr val="00BED5"/>
                </a:solidFill>
                <a:latin typeface="Aptos" panose="02110004020202020204"/>
                <a:cs typeface="Arial"/>
              </a:rPr>
              <a:t> and Talent Development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BED5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Goal 6a </a:t>
            </a:r>
            <a:r>
              <a:rPr lang="en-US" sz="1400">
                <a:cs typeface="Arial"/>
              </a:rPr>
              <a:t>RCPS will actively recruit talent to create and retain a highly effective and diverse workforce.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3CA944-F666-4141-02B6-19BB5A9802CE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D9C25B1-0039-37E2-33F5-0720EA65D40A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56C55F-CA78-1526-F2D5-BFC958E88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22620"/>
              </p:ext>
            </p:extLst>
          </p:nvPr>
        </p:nvGraphicFramePr>
        <p:xfrm>
          <a:off x="280100" y="2492829"/>
          <a:ext cx="6297800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606">
                  <a:extLst>
                    <a:ext uri="{9D8B030D-6E8A-4147-A177-3AD203B41FA5}">
                      <a16:colId xmlns:a16="http://schemas.microsoft.com/office/drawing/2014/main" val="3563456039"/>
                    </a:ext>
                  </a:extLst>
                </a:gridCol>
                <a:gridCol w="2524194">
                  <a:extLst>
                    <a:ext uri="{9D8B030D-6E8A-4147-A177-3AD203B41FA5}">
                      <a16:colId xmlns:a16="http://schemas.microsoft.com/office/drawing/2014/main" val="161280727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896994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6a.1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Achieve and maintain at least 90% overall retention rate and 95% retention of teachers who are effective or highly effective.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6a.1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Teacher retention rate.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237503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6a.2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Annually increase the diversity of the teacher workforce to align more closely with student demographics.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6a.2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Staff diversity data.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290446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6a.3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Annually increase the number of staff reporting a positive work environment on the staff perception survey.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6b.3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Climate survey – staff engagement data.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65860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CAD36-F653-5143-23CB-8B258F20B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09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2419E-F9DF-2EEE-D7D9-20FAA9EAE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CD2C944-A1A4-66F4-538C-BB2D8E356E8B}"/>
              </a:ext>
            </a:extLst>
          </p:cNvPr>
          <p:cNvSpPr txBox="1">
            <a:spLocks/>
          </p:cNvSpPr>
          <p:nvPr/>
        </p:nvSpPr>
        <p:spPr>
          <a:xfrm>
            <a:off x="457199" y="1284053"/>
            <a:ext cx="5943600" cy="171021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BED5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4: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BED5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Recruitment, Retention,</a:t>
            </a:r>
            <a:br>
              <a:rPr lang="en-US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BED5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and Professional </a:t>
            </a:r>
            <a:r>
              <a:rPr lang="en-US" sz="2000">
                <a:solidFill>
                  <a:srgbClr val="00BED5"/>
                </a:solidFill>
                <a:latin typeface="Aptos" panose="02110004020202020204"/>
                <a:cs typeface="Arial"/>
              </a:rPr>
              <a:t>Growth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BED5"/>
              </a:solidFill>
              <a:effectLst/>
              <a:uLnTx/>
              <a:uFillTx/>
              <a:latin typeface="Aptos" panose="02110004020202020204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b="1">
                <a:cs typeface="Arial"/>
              </a:rPr>
              <a:t>Goal 4a</a:t>
            </a:r>
            <a:r>
              <a:rPr lang="en-US" sz="1200">
                <a:cs typeface="Arial"/>
              </a:rPr>
              <a:t> Recruitment</a:t>
            </a:r>
            <a:br>
              <a:rPr lang="en-US" sz="1200">
                <a:cs typeface="Arial" panose="020B0604020202020204" pitchFamily="34" charset="0"/>
              </a:rPr>
            </a:br>
            <a:r>
              <a:rPr lang="en-US" sz="1200">
                <a:cs typeface="Arial"/>
              </a:rPr>
              <a:t>RCPS will proactively recruit and hire a highly effective workforce.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b="1">
                <a:cs typeface="Arial"/>
              </a:rPr>
              <a:t>Objective 4a.1</a:t>
            </a:r>
            <a:r>
              <a:rPr lang="en-US" sz="1200">
                <a:cs typeface="Arial"/>
              </a:rPr>
              <a:t> Proactive Recruitment</a:t>
            </a:r>
            <a:br>
              <a:rPr lang="en-US" sz="1200">
                <a:cs typeface="Arial" panose="020B0604020202020204" pitchFamily="34" charset="0"/>
              </a:rPr>
            </a:br>
            <a:r>
              <a:rPr lang="en-US" sz="1200">
                <a:cs typeface="Arial"/>
              </a:rPr>
              <a:t>Enhance outreach and engagement efforts to attract high-quality candidates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5FB832-8DB6-B66B-53D1-4A2E75F9083F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ED596D-A486-BB38-8A51-8CE47098FB95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90C1FB-18BA-809B-CCAE-6352BC2E7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296622"/>
              </p:ext>
            </p:extLst>
          </p:nvPr>
        </p:nvGraphicFramePr>
        <p:xfrm>
          <a:off x="768420" y="3077585"/>
          <a:ext cx="5321159" cy="474218"/>
        </p:xfrm>
        <a:graphic>
          <a:graphicData uri="http://schemas.openxmlformats.org/drawingml/2006/table">
            <a:tbl>
              <a:tblPr firstRow="1" firstCol="1" bandRow="1"/>
              <a:tblGrid>
                <a:gridCol w="5321159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 panose="020B0300000000000000" pitchFamily="34" charset="-128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Increase the number of qualified applicants for open positions.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 panose="020B0300000000000000" pitchFamily="34" charset="-128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</a:tbl>
          </a:graphicData>
        </a:graphic>
      </p:graphicFrame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5AEED4D-A67D-BDC2-0307-C6D19BA6330E}"/>
              </a:ext>
            </a:extLst>
          </p:cNvPr>
          <p:cNvSpPr txBox="1">
            <a:spLocks/>
          </p:cNvSpPr>
          <p:nvPr/>
        </p:nvSpPr>
        <p:spPr>
          <a:xfrm>
            <a:off x="457198" y="4871156"/>
            <a:ext cx="5943600" cy="133386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200" b="1">
                <a:solidFill>
                  <a:srgbClr val="000000"/>
                </a:solidFill>
                <a:cs typeface="Arial"/>
              </a:rPr>
              <a:t>Goal 4b</a:t>
            </a:r>
            <a:r>
              <a:rPr lang="en-US" sz="1200">
                <a:solidFill>
                  <a:srgbClr val="000000"/>
                </a:solidFill>
                <a:cs typeface="Arial"/>
              </a:rPr>
              <a:t> Retention</a:t>
            </a:r>
            <a:br>
              <a:rPr lang="en-US" sz="1200">
                <a:cs typeface="Arial" panose="020B0604020202020204" pitchFamily="34" charset="0"/>
              </a:rPr>
            </a:br>
            <a:r>
              <a:rPr lang="en-US" sz="1200">
                <a:solidFill>
                  <a:srgbClr val="000000"/>
                </a:solidFill>
                <a:cs typeface="Arial"/>
              </a:rPr>
              <a:t>RCPS will retain employees by fostering a rewarding work environment and providing competitive compensation and benefits.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200" b="1">
                <a:solidFill>
                  <a:srgbClr val="000000"/>
                </a:solidFill>
                <a:cs typeface="Arial"/>
              </a:rPr>
              <a:t>Objective 4b.1</a:t>
            </a:r>
            <a:r>
              <a:rPr lang="en-US" sz="1200">
                <a:solidFill>
                  <a:srgbClr val="000000"/>
                </a:solidFill>
                <a:cs typeface="Arial"/>
              </a:rPr>
              <a:t> Rewarding Environment</a:t>
            </a:r>
            <a:br>
              <a:rPr lang="en-US" sz="1200">
                <a:cs typeface="Arial" panose="020B0604020202020204" pitchFamily="34" charset="0"/>
              </a:rPr>
            </a:br>
            <a:r>
              <a:rPr lang="en-US" sz="1200">
                <a:solidFill>
                  <a:srgbClr val="000000"/>
                </a:solidFill>
                <a:cs typeface="Arial"/>
              </a:rPr>
              <a:t>Foster a collaborative and supportive work environment where employees feel valued, engaged, and secure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BDC2B02-F32A-1C2B-1ACA-755DED3D8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488926"/>
              </p:ext>
            </p:extLst>
          </p:nvPr>
        </p:nvGraphicFramePr>
        <p:xfrm>
          <a:off x="768418" y="6205023"/>
          <a:ext cx="5321159" cy="472567"/>
        </p:xfrm>
        <a:graphic>
          <a:graphicData uri="http://schemas.openxmlformats.org/drawingml/2006/table">
            <a:tbl>
              <a:tblPr firstRow="1" firstCol="1" bandRow="1"/>
              <a:tblGrid>
                <a:gridCol w="5321159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cs typeface="Arial"/>
                        </a:rPr>
                        <a:t>Targets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 panose="020B0300000000000000" pitchFamily="34" charset="-128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2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Improve overall retention rates by 15% by spring 2027. </a:t>
                      </a:r>
                      <a:endParaRPr lang="en-US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505E344-14B0-8BEB-50D6-09850E8C56A7}"/>
              </a:ext>
            </a:extLst>
          </p:cNvPr>
          <p:cNvSpPr txBox="1">
            <a:spLocks/>
          </p:cNvSpPr>
          <p:nvPr/>
        </p:nvSpPr>
        <p:spPr>
          <a:xfrm>
            <a:off x="457198" y="6790980"/>
            <a:ext cx="5943600" cy="6845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200" b="1">
                <a:solidFill>
                  <a:srgbClr val="000000"/>
                </a:solidFill>
                <a:cs typeface="Arial"/>
              </a:rPr>
              <a:t>Objective 4b.2</a:t>
            </a:r>
            <a:r>
              <a:rPr lang="en-US" sz="1200">
                <a:solidFill>
                  <a:srgbClr val="000000"/>
                </a:solidFill>
                <a:cs typeface="Arial"/>
              </a:rPr>
              <a:t> Compensation and Benefits</a:t>
            </a:r>
            <a:br>
              <a:rPr lang="en-US" sz="1200">
                <a:cs typeface="Arial" panose="020B0604020202020204" pitchFamily="34" charset="0"/>
              </a:rPr>
            </a:br>
            <a:r>
              <a:rPr lang="en-US" sz="1200">
                <a:solidFill>
                  <a:srgbClr val="000000"/>
                </a:solidFill>
                <a:cs typeface="Arial"/>
              </a:rPr>
              <a:t>Provide competitive compensation and benefits packages</a:t>
            </a:r>
            <a:endParaRPr lang="en-US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291E3F5-F0F8-9CE6-FC3F-D81F790BC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345181"/>
              </p:ext>
            </p:extLst>
          </p:nvPr>
        </p:nvGraphicFramePr>
        <p:xfrm>
          <a:off x="768418" y="7314481"/>
          <a:ext cx="5321159" cy="684530"/>
        </p:xfrm>
        <a:graphic>
          <a:graphicData uri="http://schemas.openxmlformats.org/drawingml/2006/table">
            <a:tbl>
              <a:tblPr firstRow="1" firstCol="1" bandRow="1"/>
              <a:tblGrid>
                <a:gridCol w="5321159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cs typeface="Arial"/>
                        </a:rPr>
                        <a:t>Targets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 panose="020B0300000000000000" pitchFamily="34" charset="-128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2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Achieve a 90% satisfaction rate in employee surveys regarding compensation and benefits. </a:t>
                      </a:r>
                      <a:endParaRPr lang="en-US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640E595-2E62-9018-E505-8F903A353574}"/>
              </a:ext>
            </a:extLst>
          </p:cNvPr>
          <p:cNvSpPr txBox="1">
            <a:spLocks/>
          </p:cNvSpPr>
          <p:nvPr/>
        </p:nvSpPr>
        <p:spPr>
          <a:xfrm>
            <a:off x="457198" y="3644003"/>
            <a:ext cx="5943600" cy="6845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200" b="1">
                <a:solidFill>
                  <a:srgbClr val="000000"/>
                </a:solidFill>
                <a:cs typeface="Arial"/>
              </a:rPr>
              <a:t>Objective 4a.2</a:t>
            </a:r>
            <a:r>
              <a:rPr lang="en-US" sz="1200">
                <a:solidFill>
                  <a:srgbClr val="000000"/>
                </a:solidFill>
                <a:cs typeface="Arial"/>
              </a:rPr>
              <a:t> Effective Hiring</a:t>
            </a:r>
            <a:br>
              <a:rPr lang="en-US" sz="120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1200">
                <a:solidFill>
                  <a:srgbClr val="000000"/>
                </a:solidFill>
                <a:cs typeface="Arial"/>
              </a:rPr>
              <a:t>Facilitate a timely and positive hiring process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8A99B35-613B-2C5B-62D1-B0F702F43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33837"/>
              </p:ext>
            </p:extLst>
          </p:nvPr>
        </p:nvGraphicFramePr>
        <p:xfrm>
          <a:off x="768418" y="4167504"/>
          <a:ext cx="5321159" cy="474218"/>
        </p:xfrm>
        <a:graphic>
          <a:graphicData uri="http://schemas.openxmlformats.org/drawingml/2006/table">
            <a:tbl>
              <a:tblPr firstRow="1" firstCol="1" bandRow="1"/>
              <a:tblGrid>
                <a:gridCol w="5321159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cs typeface="Arial"/>
                        </a:rPr>
                        <a:t>Targets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 panose="020B0300000000000000" pitchFamily="34" charset="-128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2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Reduce the average time to fill positions. </a:t>
                      </a:r>
                      <a:endParaRPr lang="en-US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</a:tbl>
          </a:graphicData>
        </a:graphic>
      </p:graphicFrame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6664C09-C979-60F4-3E2B-59DB245D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6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7B31AE-4EDF-D4F2-3A16-0F29AE4C7678}"/>
              </a:ext>
            </a:extLst>
          </p:cNvPr>
          <p:cNvSpPr txBox="1">
            <a:spLocks/>
          </p:cNvSpPr>
          <p:nvPr/>
        </p:nvSpPr>
        <p:spPr>
          <a:xfrm>
            <a:off x="457199" y="2208813"/>
            <a:ext cx="5943600" cy="47536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1: </a:t>
            </a:r>
            <a:r>
              <a:rPr lang="en-US" sz="2400">
                <a:cs typeface="Arial"/>
              </a:rPr>
              <a:t>Early Literacy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2: </a:t>
            </a:r>
            <a:r>
              <a:rPr lang="en-US" sz="2400">
                <a:cs typeface="Arial"/>
              </a:rPr>
              <a:t>Academics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3: </a:t>
            </a:r>
            <a:r>
              <a:rPr lang="en-US" sz="2400">
                <a:cs typeface="Arial"/>
              </a:rPr>
              <a:t>Post-Secondary Success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4: </a:t>
            </a:r>
            <a:r>
              <a:rPr lang="en-US" sz="2400">
                <a:cs typeface="Arial"/>
              </a:rPr>
              <a:t>Overall Well-Being and Sense of Belonging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5: </a:t>
            </a:r>
            <a:r>
              <a:rPr lang="en-US" sz="2400">
                <a:cs typeface="Arial"/>
              </a:rPr>
              <a:t>Communications and Community Engagement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6: </a:t>
            </a:r>
            <a:r>
              <a:rPr lang="en-US" sz="2400">
                <a:cs typeface="Arial"/>
              </a:rPr>
              <a:t>Recruitment, Retention, and Talent Development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7: </a:t>
            </a:r>
            <a:r>
              <a:rPr lang="en-US" sz="2400">
                <a:cs typeface="Arial"/>
              </a:rPr>
              <a:t>Operations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439231A-8707-81F0-8C60-FD02C8A7EF9F}"/>
              </a:ext>
            </a:extLst>
          </p:cNvPr>
          <p:cNvSpPr txBox="1">
            <a:spLocks/>
          </p:cNvSpPr>
          <p:nvPr/>
        </p:nvSpPr>
        <p:spPr>
          <a:xfrm>
            <a:off x="2549076" y="1713396"/>
            <a:ext cx="1759845" cy="49541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PATHWAYS</a:t>
            </a:r>
            <a:endParaRPr lang="en-US" sz="2400"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53EE062-92DD-8EEC-0422-7733710FD132}"/>
              </a:ext>
            </a:extLst>
          </p:cNvPr>
          <p:cNvSpPr txBox="1">
            <a:spLocks/>
          </p:cNvSpPr>
          <p:nvPr/>
        </p:nvSpPr>
        <p:spPr>
          <a:xfrm>
            <a:off x="184886" y="200232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9B96C0-671D-879F-97E6-C04EC1AE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61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57AAC-EECF-D32D-B914-3AB347075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3744BD-22BE-6988-B144-6938BAB2E573}"/>
              </a:ext>
            </a:extLst>
          </p:cNvPr>
          <p:cNvSpPr txBox="1">
            <a:spLocks/>
          </p:cNvSpPr>
          <p:nvPr/>
        </p:nvSpPr>
        <p:spPr>
          <a:xfrm>
            <a:off x="457200" y="1107444"/>
            <a:ext cx="5943600" cy="143981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BED5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6: </a:t>
            </a:r>
            <a:r>
              <a:rPr lang="en-US" sz="2000">
                <a:solidFill>
                  <a:srgbClr val="00BED5"/>
                </a:solidFill>
                <a:latin typeface="Aptos" panose="02110004020202020204"/>
                <a:cs typeface="Arial"/>
              </a:rPr>
              <a:t>Recruitment, Retention,</a:t>
            </a:r>
            <a:br>
              <a:rPr lang="en-US" sz="2000">
                <a:latin typeface="Aptos" panose="02110004020202020204"/>
                <a:cs typeface="Arial" panose="020B0604020202020204" pitchFamily="34" charset="0"/>
              </a:rPr>
            </a:br>
            <a:r>
              <a:rPr lang="en-US" sz="2000">
                <a:solidFill>
                  <a:srgbClr val="00BED5"/>
                </a:solidFill>
                <a:latin typeface="Aptos" panose="02110004020202020204"/>
                <a:cs typeface="Arial"/>
              </a:rPr>
              <a:t> and Talent Development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BED5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1">
                <a:cs typeface="Arial"/>
              </a:rPr>
              <a:t>Goal 6b</a:t>
            </a:r>
            <a:r>
              <a:rPr lang="en-US" sz="1400">
                <a:cs typeface="Arial"/>
              </a:rPr>
              <a:t> RCPS will know our employees, learn what matters to them, and align our supports to their specific needs.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28BE49-8D0A-A3BB-8EF9-73783BF638CD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23F44A-F26D-D667-6131-FE858098615A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6FAEDBC-6FD0-FEF4-3246-A74F4347E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553603"/>
              </p:ext>
            </p:extLst>
          </p:nvPr>
        </p:nvGraphicFramePr>
        <p:xfrm>
          <a:off x="280100" y="2547257"/>
          <a:ext cx="6297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606">
                  <a:extLst>
                    <a:ext uri="{9D8B030D-6E8A-4147-A177-3AD203B41FA5}">
                      <a16:colId xmlns:a16="http://schemas.microsoft.com/office/drawing/2014/main" val="3563456039"/>
                    </a:ext>
                  </a:extLst>
                </a:gridCol>
                <a:gridCol w="2524194">
                  <a:extLst>
                    <a:ext uri="{9D8B030D-6E8A-4147-A177-3AD203B41FA5}">
                      <a16:colId xmlns:a16="http://schemas.microsoft.com/office/drawing/2014/main" val="161280727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896994"/>
                  </a:ext>
                </a:extLst>
              </a:tr>
              <a:tr h="296156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6b.1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Continuously examine the components of consistent high-quality instructional practice.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6b.1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Teacher evaluations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544639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6b.2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Increase the percentage of staff who report professional development is effective or highly effective.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6b.2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Evaluation results from professional learning opportunities.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492701"/>
                  </a:ext>
                </a:extLst>
              </a:tr>
              <a:tr h="721057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6b.3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Increase attendance rates for all staff.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6b.3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Attendance rates as reported by substitute vendor partner.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196399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DFF22-D9BE-5A77-9EA6-4EA13521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42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9BFC1F-8AFD-6404-FD10-355096C20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097FFA-B834-86FA-EE9B-36EB94A1B6F6}"/>
              </a:ext>
            </a:extLst>
          </p:cNvPr>
          <p:cNvSpPr txBox="1">
            <a:spLocks/>
          </p:cNvSpPr>
          <p:nvPr/>
        </p:nvSpPr>
        <p:spPr>
          <a:xfrm>
            <a:off x="457199" y="1284052"/>
            <a:ext cx="5943600" cy="236402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BED5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4: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BED5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Recruitment, Retention,</a:t>
            </a:r>
            <a:br>
              <a:rPr lang="en-US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BED5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and Professional </a:t>
            </a:r>
            <a:r>
              <a:rPr lang="en-US" sz="2000">
                <a:solidFill>
                  <a:srgbClr val="00BED5"/>
                </a:solidFill>
                <a:latin typeface="Aptos" panose="02110004020202020204"/>
                <a:cs typeface="Arial"/>
              </a:rPr>
              <a:t>Growth</a:t>
            </a:r>
            <a:endParaRPr lang="en-US" sz="2000" b="0" i="0" u="none" strike="noStrike" kern="1200" cap="none" spc="0" normalizeH="0" baseline="0" noProof="0">
              <a:ln>
                <a:noFill/>
              </a:ln>
              <a:solidFill>
                <a:srgbClr val="00BED5"/>
              </a:solidFill>
              <a:effectLst/>
              <a:uLnTx/>
              <a:uFillTx/>
              <a:latin typeface="Aptos" panose="02110004020202020204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1">
                <a:cs typeface="Arial"/>
              </a:rPr>
              <a:t>Goal 4c</a:t>
            </a:r>
            <a:r>
              <a:rPr lang="en-US" sz="1400">
                <a:cs typeface="Arial"/>
              </a:rPr>
              <a:t> Professional Growth</a:t>
            </a:r>
            <a:br>
              <a:rPr lang="en-US" sz="1400" b="1">
                <a:cs typeface="Arial" panose="020B0604020202020204" pitchFamily="34" charset="0"/>
              </a:rPr>
            </a:br>
            <a:r>
              <a:rPr lang="en-US" sz="1400">
                <a:ea typeface="+mn-lt"/>
                <a:cs typeface="+mn-lt"/>
              </a:rPr>
              <a:t>RCPS will facilitate professional growth opportunities for all employees.</a:t>
            </a:r>
            <a:endParaRPr lang="en-US">
              <a:ea typeface="+mn-lt"/>
              <a:cs typeface="+mn-lt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1">
                <a:cs typeface="Arial"/>
              </a:rPr>
              <a:t>Objective 4c.1</a:t>
            </a:r>
            <a:r>
              <a:rPr lang="en-US" sz="1400">
                <a:cs typeface="Arial"/>
              </a:rPr>
              <a:t> Facilitate Growth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Enhance employee knowledge, skills, and success through professional growth opportunities aligned with division priorities and employee needs and interests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14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5F53B0-1FE6-E4BB-53A1-194CD26915BD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D4D8785-05E9-4F0D-9736-9C754DC31197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74ED7EB-942E-E06E-EA20-36DE21275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800566"/>
              </p:ext>
            </p:extLst>
          </p:nvPr>
        </p:nvGraphicFramePr>
        <p:xfrm>
          <a:off x="768418" y="3638552"/>
          <a:ext cx="5321159" cy="1028827"/>
        </p:xfrm>
        <a:graphic>
          <a:graphicData uri="http://schemas.openxmlformats.org/drawingml/2006/table">
            <a:tbl>
              <a:tblPr firstRow="1" firstCol="1" bandRow="1"/>
              <a:tblGrid>
                <a:gridCol w="5321159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At least 75% of employees will agree that RCPS professional growth offerings align with their needs and interests on an annual HR survey by 2028. 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25D2D-A212-10D4-97EC-D78FD5A1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60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66ABD-7B95-C3A9-6CCD-6AD570646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122FD6-4AB1-9130-DE30-5E90159E32B9}"/>
              </a:ext>
            </a:extLst>
          </p:cNvPr>
          <p:cNvSpPr txBox="1">
            <a:spLocks/>
          </p:cNvSpPr>
          <p:nvPr/>
        </p:nvSpPr>
        <p:spPr>
          <a:xfrm>
            <a:off x="368650" y="1067650"/>
            <a:ext cx="6120700" cy="133685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36B16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7:</a:t>
            </a:r>
            <a:r>
              <a:rPr lang="en-US" sz="2000" b="1">
                <a:solidFill>
                  <a:srgbClr val="F36B16"/>
                </a:solidFill>
                <a:latin typeface="Aptos" panose="02110004020202020204"/>
                <a:cs typeface="Arial"/>
              </a:rPr>
              <a:t> </a:t>
            </a:r>
            <a:r>
              <a:rPr lang="en-US" sz="2000">
                <a:solidFill>
                  <a:srgbClr val="F36B16"/>
                </a:solidFill>
                <a:latin typeface="Aptos" panose="02110004020202020204"/>
                <a:cs typeface="Arial"/>
              </a:rPr>
              <a:t>Operations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36B16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1">
                <a:cs typeface="Arial"/>
              </a:rPr>
              <a:t>Goal 7a </a:t>
            </a:r>
            <a:r>
              <a:rPr lang="en-US" sz="1400">
                <a:cs typeface="Arial"/>
              </a:rPr>
              <a:t>RCPS will be good stewards of the budget, the environment, and in providing equitable and universal access to safe, healthy, and secure school and work facilities.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620DF4A-065E-72BB-1956-F9726B2B644D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CFF3A73-D369-D2E9-5355-3A52108A87E7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FCF8CD-1D91-E343-EA07-59266D031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59739"/>
              </p:ext>
            </p:extLst>
          </p:nvPr>
        </p:nvGraphicFramePr>
        <p:xfrm>
          <a:off x="280100" y="2490345"/>
          <a:ext cx="6297800" cy="4905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100">
                  <a:extLst>
                    <a:ext uri="{9D8B030D-6E8A-4147-A177-3AD203B41FA5}">
                      <a16:colId xmlns:a16="http://schemas.microsoft.com/office/drawing/2014/main" val="3563456039"/>
                    </a:ext>
                  </a:extLst>
                </a:gridCol>
                <a:gridCol w="2691700">
                  <a:extLst>
                    <a:ext uri="{9D8B030D-6E8A-4147-A177-3AD203B41FA5}">
                      <a16:colId xmlns:a16="http://schemas.microsoft.com/office/drawing/2014/main" val="1612807279"/>
                    </a:ext>
                  </a:extLst>
                </a:gridCol>
              </a:tblGrid>
              <a:tr h="33361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896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7a.1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Decrease the age of school assets by 4%.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7a.1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Age of school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908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7a.2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Decrease the age of servers by 50%.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7a.2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Age of servers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763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7a.3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Ensure 75% of devices are no more than 3 years old.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7a.3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Age of computers and iPads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544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7a.4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Upgrade/replace 100% of camera servers.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7a.4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Number of camera servers upgraded/replaced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237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7a.5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Upgrade/replace 50% of building alarm systems.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7a.5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Number of building alarm systems upgraded/replaced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290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7a.6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Upgrade/replace 30% of classroom doors.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7a.6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Number of classroom doors upgraded/replaced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65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7a.7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Decrease the age of kitchen and cafeteria equipment by 25%.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7a.7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Age of kitchen and cafeteria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492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7a.8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Achieve VDOE teacher-to-student ratio guidelines.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7a.8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Teacher-to-student ratios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196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7a.9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Achieve 25% reduction in utility cost.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7a.9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Utility costs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32845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7a.10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Achieve access to Wi-Fi 6E.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7a.10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Access to Wi-Fi 6E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614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7a.11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Decrease the age of desk phones by 75%.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7a.11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Age of desk phones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577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7a.12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RCPS will champion green initiatives focusing on energy conservation and sustainability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7a.12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Number of green “projects” and data on energy savings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751288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FBEC6-57C9-8A4C-C714-3FA368E34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1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09785C-6820-5A37-6EAE-D0409BE73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7DCF55-50E7-AA2D-B1CF-F6ACCE6A98B5}"/>
              </a:ext>
            </a:extLst>
          </p:cNvPr>
          <p:cNvSpPr txBox="1">
            <a:spLocks/>
          </p:cNvSpPr>
          <p:nvPr/>
        </p:nvSpPr>
        <p:spPr>
          <a:xfrm>
            <a:off x="382132" y="1031351"/>
            <a:ext cx="6093726" cy="19725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36B16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5:</a:t>
            </a:r>
            <a:r>
              <a:rPr lang="en-US" sz="2000" b="1">
                <a:solidFill>
                  <a:srgbClr val="F36B16"/>
                </a:solidFill>
                <a:latin typeface="Aptos" panose="02110004020202020204"/>
                <a:cs typeface="Arial"/>
              </a:rPr>
              <a:t> </a:t>
            </a:r>
            <a:r>
              <a:rPr lang="en-US" sz="2000">
                <a:solidFill>
                  <a:srgbClr val="F36B16"/>
                </a:solidFill>
                <a:latin typeface="Aptos" panose="02110004020202020204"/>
                <a:cs typeface="Arial"/>
              </a:rPr>
              <a:t>Operations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36B16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Goal 5</a:t>
            </a:r>
            <a:r>
              <a:rPr lang="en-US" sz="1400">
                <a:cs typeface="Arial"/>
              </a:rPr>
              <a:t> Stewardship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RCPS will responsibly manage our fiscal and environmental resources through ethical governance practices.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Objective 5.1</a:t>
            </a:r>
            <a:r>
              <a:rPr lang="en-US" sz="1400">
                <a:cs typeface="Arial"/>
              </a:rPr>
              <a:t> Fiscal and Environmental Stewardship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Use resources responsibly and efficiently to reduce waste and increase sustainability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45BAA18-4BE5-493C-D3D5-7B2C3B8E9B94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0769FF-E27D-808D-2145-A8B6E5AC3A54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899A0C-924E-D5A0-69BF-198783909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33645"/>
              </p:ext>
            </p:extLst>
          </p:nvPr>
        </p:nvGraphicFramePr>
        <p:xfrm>
          <a:off x="702172" y="3003947"/>
          <a:ext cx="5303520" cy="1187577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Reduce energy consumption by spring 2028.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Increase renewable energy use by spring 2028.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236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Maintain recycling programs at 100% of RCPS facilities.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0876267"/>
                  </a:ext>
                </a:extLst>
              </a:tr>
            </a:tbl>
          </a:graphicData>
        </a:graphic>
      </p:graphicFrame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92CC65B-B380-5E15-6936-5E485C9B29FC}"/>
              </a:ext>
            </a:extLst>
          </p:cNvPr>
          <p:cNvSpPr txBox="1">
            <a:spLocks/>
          </p:cNvSpPr>
          <p:nvPr/>
        </p:nvSpPr>
        <p:spPr>
          <a:xfrm>
            <a:off x="382132" y="4572000"/>
            <a:ext cx="5943600" cy="79940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Objective 5.2</a:t>
            </a:r>
            <a:r>
              <a:rPr lang="en-US" sz="1400">
                <a:cs typeface="Arial"/>
              </a:rPr>
              <a:t> Social Responsibility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Provide access to safe, healthy, and secure facilities and resources while fostering strong community ties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4C12C42-B472-2ACB-6429-5ABBF3D4C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781899"/>
              </p:ext>
            </p:extLst>
          </p:nvPr>
        </p:nvGraphicFramePr>
        <p:xfrm>
          <a:off x="702172" y="5371401"/>
          <a:ext cx="5303520" cy="2248408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Maintain or enhance Americans with Disabilities Act (ADA) compliance at 100% of RCPS facilities.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Decrease safety-related incidents in RCPS facilities.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74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100% of staff will successfully complete required annual safety training.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676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Implement the division plan for generative artificial intelligence (AI) by spring 2026.</a:t>
                      </a:r>
                    </a:p>
                  </a:txBody>
                  <a:tcPr marL="45720" marR="4572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198567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053917-35C1-2E22-7792-CB50ECBD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36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2CB47-CCE8-B7B4-5304-D55843C6E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EC79E9A-E0FF-5441-CFE8-6AB8CD538F8C}"/>
              </a:ext>
            </a:extLst>
          </p:cNvPr>
          <p:cNvSpPr txBox="1">
            <a:spLocks/>
          </p:cNvSpPr>
          <p:nvPr/>
        </p:nvSpPr>
        <p:spPr>
          <a:xfrm>
            <a:off x="368650" y="1390304"/>
            <a:ext cx="6120700" cy="112830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36B16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7:</a:t>
            </a:r>
            <a:r>
              <a:rPr lang="en-US" sz="2000" b="1">
                <a:solidFill>
                  <a:srgbClr val="F36B16"/>
                </a:solidFill>
                <a:latin typeface="Aptos" panose="02110004020202020204"/>
                <a:cs typeface="Arial"/>
              </a:rPr>
              <a:t> </a:t>
            </a:r>
            <a:r>
              <a:rPr lang="en-US" sz="2000">
                <a:solidFill>
                  <a:srgbClr val="F36B16"/>
                </a:solidFill>
                <a:latin typeface="Aptos" panose="02110004020202020204"/>
                <a:cs typeface="Arial"/>
              </a:rPr>
              <a:t>Operations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36B16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1">
                <a:cs typeface="Arial"/>
              </a:rPr>
              <a:t>Goal 7b</a:t>
            </a:r>
            <a:r>
              <a:rPr lang="en-US" sz="1400">
                <a:cs typeface="Arial"/>
              </a:rPr>
              <a:t> RCPS’ outsourced vendor services will meet expectations outlined in contractual agreements.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43565F3-D300-8354-4525-83A9C7EE65D1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1A56A89-AD25-D236-5C98-93BE50E8E579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AB06E0-AF1A-29F8-55C4-554731923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290856"/>
              </p:ext>
            </p:extLst>
          </p:nvPr>
        </p:nvGraphicFramePr>
        <p:xfrm>
          <a:off x="280100" y="2649728"/>
          <a:ext cx="6297800" cy="1491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765">
                  <a:extLst>
                    <a:ext uri="{9D8B030D-6E8A-4147-A177-3AD203B41FA5}">
                      <a16:colId xmlns:a16="http://schemas.microsoft.com/office/drawing/2014/main" val="3563456039"/>
                    </a:ext>
                  </a:extLst>
                </a:gridCol>
                <a:gridCol w="2899035">
                  <a:extLst>
                    <a:ext uri="{9D8B030D-6E8A-4147-A177-3AD203B41FA5}">
                      <a16:colId xmlns:a16="http://schemas.microsoft.com/office/drawing/2014/main" val="1612807279"/>
                    </a:ext>
                  </a:extLst>
                </a:gridCol>
              </a:tblGrid>
              <a:tr h="33361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896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7b.1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Develop and evaluate satisfaction surveys to gauge outsourced vendor performance versus effectiveness of service delivery.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7b.1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Vendor satisfaction survey data for Food &amp; Nutrition, School Crossing Guards, Student Health Services, Substitutes, and Transportation.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35480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2E075-2FB0-B9FE-CE38-07AFE90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537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9B730-566E-C8B3-5D43-1B45C770D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08F6175-3B6F-EC40-4B78-F8A056C1914A}"/>
              </a:ext>
            </a:extLst>
          </p:cNvPr>
          <p:cNvSpPr txBox="1">
            <a:spLocks/>
          </p:cNvSpPr>
          <p:nvPr/>
        </p:nvSpPr>
        <p:spPr>
          <a:xfrm>
            <a:off x="457211" y="1336151"/>
            <a:ext cx="6093726" cy="126553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36B16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5:</a:t>
            </a:r>
            <a:r>
              <a:rPr lang="en-US" sz="2000" b="1">
                <a:solidFill>
                  <a:srgbClr val="F36B16"/>
                </a:solidFill>
                <a:latin typeface="Aptos" panose="02110004020202020204"/>
                <a:cs typeface="Arial"/>
              </a:rPr>
              <a:t> </a:t>
            </a:r>
            <a:r>
              <a:rPr lang="en-US" sz="2000">
                <a:solidFill>
                  <a:srgbClr val="F36B16"/>
                </a:solidFill>
                <a:latin typeface="Aptos" panose="02110004020202020204"/>
                <a:cs typeface="Arial"/>
              </a:rPr>
              <a:t>Operations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36B16"/>
              </a:solidFill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Goal 5</a:t>
            </a:r>
            <a:r>
              <a:rPr lang="en-US" sz="1400">
                <a:cs typeface="Arial"/>
              </a:rPr>
              <a:t> Stewardship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RCPS will responsibly manage our fiscal and environmental resources through ethical governance practices.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811DABA-81AC-7491-ED54-0BDB8C1D05FC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C0E7101-EA66-549C-188D-57BA4CB76456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5423CE-3DB5-E36C-31B4-47A778092411}"/>
              </a:ext>
            </a:extLst>
          </p:cNvPr>
          <p:cNvSpPr txBox="1">
            <a:spLocks/>
          </p:cNvSpPr>
          <p:nvPr/>
        </p:nvSpPr>
        <p:spPr>
          <a:xfrm>
            <a:off x="457200" y="2601686"/>
            <a:ext cx="5943600" cy="79940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solidFill>
                  <a:srgbClr val="000000"/>
                </a:solidFill>
                <a:cs typeface="Arial" panose="020B0604020202020204" pitchFamily="34" charset="0"/>
              </a:rPr>
              <a:t>Objective 5.3</a:t>
            </a:r>
            <a:r>
              <a:rPr lang="en-US" sz="1400">
                <a:solidFill>
                  <a:srgbClr val="000000"/>
                </a:solidFill>
                <a:cs typeface="Arial" panose="020B0604020202020204" pitchFamily="34" charset="0"/>
              </a:rPr>
              <a:t> Ethical Governance</a:t>
            </a:r>
            <a:br>
              <a:rPr lang="en-US" sz="140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1400">
                <a:solidFill>
                  <a:srgbClr val="000000"/>
                </a:solidFill>
                <a:cs typeface="Arial" panose="020B0604020202020204" pitchFamily="34" charset="0"/>
              </a:rPr>
              <a:t>Lead with transparency and accountability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1975B0-8326-C983-F841-5E9135866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168415"/>
              </p:ext>
            </p:extLst>
          </p:nvPr>
        </p:nvGraphicFramePr>
        <p:xfrm>
          <a:off x="777240" y="3222180"/>
          <a:ext cx="5303520" cy="2414397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Complete 100% of planned financial audits within the fiscal year, finalizing and issuing audit reports to meet city and Auditor of Public Accounts (APA) timelines.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7301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100% of staff will successfully complete required annual training on fraud prevention, ethics, and financial regulations, policies, and procedures. 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Earn the Trusted Learning Environment Seal (TLE Seal) from the Consortium for School Networking by spring 2026.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58931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C523A0-2D71-0D64-0E93-835A4552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79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F2E958-5F13-149C-4BAA-818296524C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1BD3A60-F5C4-8769-4F01-A362C8749F9A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CF3976D-E5DB-C083-6B10-B8B4540D97AA}"/>
              </a:ext>
            </a:extLst>
          </p:cNvPr>
          <p:cNvSpPr txBox="1">
            <a:spLocks/>
          </p:cNvSpPr>
          <p:nvPr/>
        </p:nvSpPr>
        <p:spPr>
          <a:xfrm>
            <a:off x="457198" y="2195165"/>
            <a:ext cx="5943600" cy="4098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1:</a:t>
            </a:r>
            <a:r>
              <a:rPr lang="en-US" sz="2400">
                <a:cs typeface="Arial"/>
              </a:rPr>
              <a:t> Academic and Post-Secondary Success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>
                <a:cs typeface="Arial"/>
              </a:rPr>
              <a:t>Pathway 2: </a:t>
            </a:r>
            <a:r>
              <a:rPr lang="en-US" sz="2400">
                <a:cs typeface="Arial"/>
              </a:rPr>
              <a:t>Overall Well-Being and Sense of Community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3: </a:t>
            </a:r>
            <a:r>
              <a:rPr lang="en-US" sz="2400">
                <a:cs typeface="Arial"/>
              </a:rPr>
              <a:t>Communications and Community Engagement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4: </a:t>
            </a:r>
            <a:r>
              <a:rPr lang="en-US" sz="2400">
                <a:cs typeface="Arial"/>
              </a:rPr>
              <a:t>Recruitment, Retention, and Professional Growth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cs typeface="Arial"/>
              </a:rPr>
              <a:t>Pathway 5: </a:t>
            </a:r>
            <a:r>
              <a:rPr lang="en-US" sz="2400">
                <a:cs typeface="Arial"/>
              </a:rPr>
              <a:t>Operations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9435CB1-B523-F882-F3F6-5D85D0CC980D}"/>
              </a:ext>
            </a:extLst>
          </p:cNvPr>
          <p:cNvSpPr txBox="1">
            <a:spLocks/>
          </p:cNvSpPr>
          <p:nvPr/>
        </p:nvSpPr>
        <p:spPr>
          <a:xfrm>
            <a:off x="2549076" y="1699748"/>
            <a:ext cx="1759845" cy="49541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solidFill>
                  <a:srgbClr val="000000"/>
                </a:solidFill>
                <a:cs typeface="Arial" panose="020B0604020202020204" pitchFamily="34" charset="0"/>
              </a:rPr>
              <a:t>PATHWAYS</a:t>
            </a:r>
            <a:endParaRPr lang="en-US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A81C9-C509-87E0-AA73-BFBD38050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9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E7AB1-9E3E-443C-EC07-BEEF7581E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A48DFD-0F8E-FC9E-EB94-63F9C97BB3B7}"/>
              </a:ext>
            </a:extLst>
          </p:cNvPr>
          <p:cNvSpPr txBox="1">
            <a:spLocks/>
          </p:cNvSpPr>
          <p:nvPr/>
        </p:nvSpPr>
        <p:spPr>
          <a:xfrm>
            <a:off x="457200" y="1011909"/>
            <a:ext cx="5943600" cy="7945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sz="1400">
                <a:cs typeface="Arial"/>
              </a:rPr>
              <a:t>RCPS will ensure students are reading at or above grade level by the end of 3</a:t>
            </a:r>
            <a:r>
              <a:rPr lang="en-US" sz="1400" baseline="30000">
                <a:cs typeface="Arial"/>
              </a:rPr>
              <a:t>rd</a:t>
            </a:r>
            <a:r>
              <a:rPr lang="en-US" sz="1400">
                <a:cs typeface="Arial"/>
              </a:rPr>
              <a:t> grade.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sz="1400">
                <a:cs typeface="Arial"/>
              </a:rPr>
              <a:t>RCPS will eliminate achievement and opportunity gaps, while simultaneously accelerating academic growth for every student in reading and math.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3a.  RCPS will improve access to and achievement in advanced courses and career and technical education (CTE) programs for every student.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3b.  RCPS will increase on-time high school graduation rates overall and by reporting group.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4a.  RCPS will foster inclusive, safe, and welcoming learning communities for students, staff, and families.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4b.  RCPS will invest in the whole child by promoting student participation in the arts and co/extra-curricular activities that interest them, such as athletics and school clubs.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5a.  RCPS will openly communicate with all students, families, and the community, utilizing multiple relevant channels and languages, and providing timely information. This will foster a sense of belonging and involvement in the education and well-being of our students.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5b.  RCPS will facilitate family outreach and engagement opportunities that foster an inclusive culture for students, families, and our community.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6a.  RCPS will actively recruit talent to create and retain a highly effective and diverse workforce.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6b.  RCPS will know our employees, learn what matters to them, and align our supports to their specific needs.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7a.  RCPS will be good stewards of the budget, the environment, and in providing equitable and universal access to safe, healthy, and secure school and work facilities.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7b.  RCPS’ outsourced vendor services will meet expectations outlined in contractual agreements.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F3C9875-83A7-6B2C-4B89-C07C2B26F516}"/>
              </a:ext>
            </a:extLst>
          </p:cNvPr>
          <p:cNvSpPr txBox="1">
            <a:spLocks/>
          </p:cNvSpPr>
          <p:nvPr/>
        </p:nvSpPr>
        <p:spPr>
          <a:xfrm>
            <a:off x="2847443" y="518615"/>
            <a:ext cx="1163114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solidFill>
                  <a:srgbClr val="000000"/>
                </a:solidFill>
                <a:cs typeface="Arial" panose="020B0604020202020204" pitchFamily="34" charset="0"/>
              </a:rPr>
              <a:t>GOALS</a:t>
            </a:r>
            <a:endParaRPr lang="en-US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4EB3B2B-D13D-6F1E-E952-976FC8DD4196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CF118C-77D4-38C9-AA22-A17EFDD0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30846" y="8470583"/>
            <a:ext cx="1543050" cy="486833"/>
          </a:xfrm>
        </p:spPr>
        <p:txBody>
          <a:bodyPr/>
          <a:lstStyle/>
          <a:p>
            <a:fld id="{12E1EA89-1989-48FD-8134-C120241304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85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D1ACC-C3BA-F7B2-48AF-E831D03AB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645E816-EC75-CD6A-9821-B7CAE83AF3DD}"/>
              </a:ext>
            </a:extLst>
          </p:cNvPr>
          <p:cNvSpPr txBox="1">
            <a:spLocks/>
          </p:cNvSpPr>
          <p:nvPr/>
        </p:nvSpPr>
        <p:spPr>
          <a:xfrm>
            <a:off x="457200" y="1011910"/>
            <a:ext cx="5943600" cy="63032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1a.  </a:t>
            </a:r>
            <a:r>
              <a:rPr lang="en-US" sz="1400" b="1">
                <a:cs typeface="Arial"/>
              </a:rPr>
              <a:t>Literacy </a:t>
            </a:r>
            <a:r>
              <a:rPr lang="en-US" sz="1400">
                <a:cs typeface="Arial"/>
              </a:rPr>
              <a:t>All students will become successful readers, writers, and critical thinkers.</a:t>
            </a:r>
            <a:endParaRPr lang="en-US">
              <a:cs typeface="Arial"/>
            </a:endParaRP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1b.  </a:t>
            </a:r>
            <a:r>
              <a:rPr lang="en-US" sz="1400" b="1">
                <a:cs typeface="Arial"/>
              </a:rPr>
              <a:t>Growth and Mastery </a:t>
            </a:r>
            <a:r>
              <a:rPr lang="en-US" sz="1400">
                <a:cs typeface="Arial"/>
              </a:rPr>
              <a:t>All students will demonstrate high academic growth and achievement.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1c.  </a:t>
            </a:r>
            <a:r>
              <a:rPr lang="en-US" sz="1400" b="1">
                <a:cs typeface="Arial"/>
              </a:rPr>
              <a:t>Graduation </a:t>
            </a:r>
            <a:r>
              <a:rPr lang="en-US" sz="1400">
                <a:cs typeface="Arial"/>
              </a:rPr>
              <a:t>All students will graduate on time with a portfolio of academic and career readiness skills.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2.     </a:t>
            </a:r>
            <a:r>
              <a:rPr lang="en-US" sz="1400" b="1">
                <a:cs typeface="Arial"/>
              </a:rPr>
              <a:t>Nurturing Environment </a:t>
            </a:r>
            <a:r>
              <a:rPr lang="en-US" sz="1400">
                <a:cs typeface="Arial"/>
              </a:rPr>
              <a:t>RCPS will cultivate a nurturing school environment that promotes students' well-being and sense of community.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3a.  </a:t>
            </a:r>
            <a:r>
              <a:rPr lang="en-US" sz="1400" b="1">
                <a:cs typeface="Arial"/>
              </a:rPr>
              <a:t>Communications</a:t>
            </a:r>
            <a:r>
              <a:rPr lang="en-US" sz="1400">
                <a:cs typeface="Arial"/>
              </a:rPr>
              <a:t> RCPS will communicate openly and effectively with our students, families, and community.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3b.  </a:t>
            </a:r>
            <a:r>
              <a:rPr lang="en-US" sz="1400" b="1">
                <a:cs typeface="Arial"/>
              </a:rPr>
              <a:t>Community Engagement </a:t>
            </a:r>
            <a:r>
              <a:rPr lang="en-US" sz="1400">
                <a:ea typeface="+mn-lt"/>
                <a:cs typeface="+mn-lt"/>
              </a:rPr>
              <a:t>RCPS will sustain strong relationships with our community to support student success and increase shared ownership in the work of the school division. 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4a.  </a:t>
            </a:r>
            <a:r>
              <a:rPr lang="en-US" sz="1400" b="1">
                <a:cs typeface="Arial"/>
              </a:rPr>
              <a:t>Recruitment </a:t>
            </a:r>
            <a:r>
              <a:rPr lang="en-US" sz="1400">
                <a:cs typeface="Arial"/>
              </a:rPr>
              <a:t>RCPS will proactively recruit and hire a highly effective workforce.</a:t>
            </a: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>
                <a:cs typeface="Arial"/>
              </a:rPr>
              <a:t>4b.  </a:t>
            </a:r>
            <a:r>
              <a:rPr lang="en-US" sz="1400" b="1">
                <a:cs typeface="Arial"/>
              </a:rPr>
              <a:t>Retention </a:t>
            </a:r>
            <a:r>
              <a:rPr lang="en-US" sz="1400">
                <a:cs typeface="Arial"/>
              </a:rPr>
              <a:t>RCPS will retain employees by fostering a rewarding work environment and providing competitive compensation and benefits.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4c.  </a:t>
            </a:r>
            <a:r>
              <a:rPr lang="en-US" sz="1400" b="1">
                <a:cs typeface="Arial"/>
              </a:rPr>
              <a:t>Professional Growth </a:t>
            </a:r>
            <a:r>
              <a:rPr lang="en-US" sz="1400">
                <a:ea typeface="+mn-lt"/>
                <a:cs typeface="+mn-lt"/>
              </a:rPr>
              <a:t>RCPS will facilitate professional growth opportunities for all employees.</a:t>
            </a:r>
          </a:p>
          <a:p>
            <a:pPr marL="340995" indent="-34099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>
                <a:cs typeface="Arial"/>
              </a:rPr>
              <a:t>5.     </a:t>
            </a:r>
            <a:r>
              <a:rPr lang="en-US" sz="1400" b="1">
                <a:cs typeface="Arial"/>
              </a:rPr>
              <a:t>Stewardship </a:t>
            </a:r>
            <a:r>
              <a:rPr lang="en-US" sz="1400">
                <a:cs typeface="Arial"/>
              </a:rPr>
              <a:t>RCPS will responsibly manage our fiscal and environmental resources through ethical governance practices.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78EB36-485F-17D2-5E75-46A315CEF3A7}"/>
              </a:ext>
            </a:extLst>
          </p:cNvPr>
          <p:cNvSpPr txBox="1">
            <a:spLocks/>
          </p:cNvSpPr>
          <p:nvPr/>
        </p:nvSpPr>
        <p:spPr>
          <a:xfrm>
            <a:off x="2847443" y="518615"/>
            <a:ext cx="1163114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400" b="1">
                <a:solidFill>
                  <a:srgbClr val="000000"/>
                </a:solidFill>
                <a:cs typeface="Arial" panose="020B0604020202020204" pitchFamily="34" charset="0"/>
              </a:rPr>
              <a:t>GOALS</a:t>
            </a:r>
            <a:endParaRPr lang="en-US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5F2299F-B86E-1AF7-0A29-7CA54BD45745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39992-F517-517C-6E70-640ADB6E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2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0B8D3-4946-2624-CD0F-76E3F1F60B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D2F4902-2256-5E50-E86A-0898366B1641}"/>
              </a:ext>
            </a:extLst>
          </p:cNvPr>
          <p:cNvSpPr txBox="1">
            <a:spLocks/>
          </p:cNvSpPr>
          <p:nvPr/>
        </p:nvSpPr>
        <p:spPr>
          <a:xfrm>
            <a:off x="457200" y="1830775"/>
            <a:ext cx="5943600" cy="3041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1:</a:t>
            </a:r>
            <a:br>
              <a:rPr lang="en-US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Early Literacy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Goal 1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RCPS will ensure students are reading at or above grade level by the end of 3</a:t>
            </a:r>
            <a:r>
              <a:rPr kumimoji="0" lang="en-US" sz="1400" b="0" i="0" u="none" strike="noStrike" kern="1200" cap="none" spc="0" normalizeH="0" baseline="3000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rd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grade.</a:t>
            </a:r>
            <a:endParaRPr lang="en-US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" panose="021100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Target 1.1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Ensure at least 75% of students will be reading at or above grade level by the end of 3</a:t>
            </a:r>
            <a:r>
              <a:rPr kumimoji="0" lang="en-US" sz="1400" i="0" u="none" strike="noStrike" kern="1200" cap="none" spc="0" normalizeH="0" baseline="3000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rd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grade (based on the SOL school pass rate required by the Virginia Department of Education).</a:t>
            </a:r>
            <a:endParaRPr lang="en-US" sz="14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" panose="02110004020202020204"/>
              <a:cs typeface="Arial"/>
            </a:endParaRPr>
          </a:p>
          <a:p>
            <a:pPr marL="4635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Measure 1.1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MAP for Reading in grades Kindergarten through 3</a:t>
            </a:r>
            <a:r>
              <a:rPr kumimoji="0" lang="en-US" sz="1400" i="0" u="none" strike="noStrike" kern="1200" cap="none" spc="0" normalizeH="0" baseline="3000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rd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grade (RIT scores) and Phonological Awareness Literacy Screening (PALS) in K-2.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03E874E-56E4-35EF-067A-1D05E65E0557}"/>
              </a:ext>
            </a:extLst>
          </p:cNvPr>
          <p:cNvSpPr txBox="1">
            <a:spLocks/>
          </p:cNvSpPr>
          <p:nvPr/>
        </p:nvSpPr>
        <p:spPr>
          <a:xfrm>
            <a:off x="2312721" y="27242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34BC856-4656-CB49-3DF4-4B1C9783462C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36E4F4-C9EF-205A-B934-D8BEDD3CC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0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46E68-B365-D609-900D-6F07C90E7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A1613F-89A5-A31B-440A-2CBF7C22B50F}"/>
              </a:ext>
            </a:extLst>
          </p:cNvPr>
          <p:cNvSpPr txBox="1">
            <a:spLocks/>
          </p:cNvSpPr>
          <p:nvPr/>
        </p:nvSpPr>
        <p:spPr>
          <a:xfrm>
            <a:off x="457200" y="1877555"/>
            <a:ext cx="5943600" cy="20334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1:</a:t>
            </a:r>
            <a:br>
              <a:rPr lang="en-US" sz="2000">
                <a:latin typeface="Aptos" panose="02110004020202020204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Academic and Post-Secondary Success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Goal 1a</a:t>
            </a:r>
            <a:r>
              <a:rPr lang="en-US" sz="1400">
                <a:cs typeface="Arial"/>
              </a:rPr>
              <a:t> Literacy</a:t>
            </a:r>
            <a:br>
              <a:rPr lang="en-US" sz="1400" b="1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All students will become successful readers, writers, and critical thinkers.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457200" algn="l"/>
              </a:tabLst>
              <a:defRPr/>
            </a:pPr>
            <a:r>
              <a:rPr lang="en-US" sz="1400" b="1">
                <a:cs typeface="Arial"/>
              </a:rPr>
              <a:t>Objective 1a.1</a:t>
            </a:r>
            <a:r>
              <a:rPr lang="en-US" sz="1400">
                <a:cs typeface="Arial"/>
              </a:rPr>
              <a:t> Early Literacy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Ensure all students attain essential early literacy skills by the end of third grade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4564772-2CBD-8B00-ECD3-A6832CDC2D31}"/>
              </a:ext>
            </a:extLst>
          </p:cNvPr>
          <p:cNvSpPr txBox="1">
            <a:spLocks/>
          </p:cNvSpPr>
          <p:nvPr/>
        </p:nvSpPr>
        <p:spPr>
          <a:xfrm>
            <a:off x="1966983" y="27242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OBJECTIVES, and TARGETS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C48DA34-F2D7-3F66-81D5-4B91AA5201D8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C8B005-F389-D96C-D504-E56529517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500250"/>
              </p:ext>
            </p:extLst>
          </p:nvPr>
        </p:nvGraphicFramePr>
        <p:xfrm>
          <a:off x="777239" y="3910992"/>
          <a:ext cx="5303520" cy="1889760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209085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Fewer than 10% of second graders will be identified as being at high risk for developing reading difficulties based on the annual spring administration of the Virginia Language &amp; Literacy Screening System (VALLSS) assessment.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Yu Gothic Light"/>
                        </a:rPr>
                        <a:t>At least 80% of third graders will score proficient or above on the spring 2028 Virginia Standards of Learning (SOL) reading assessment.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236960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4E47E-D70B-5F9C-C92E-2145ECB74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19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217C0D-62A3-AC91-FA54-9B6DBFC8D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371213B-500C-B870-F7C1-F7CA256EEEAA}"/>
              </a:ext>
            </a:extLst>
          </p:cNvPr>
          <p:cNvSpPr txBox="1">
            <a:spLocks/>
          </p:cNvSpPr>
          <p:nvPr/>
        </p:nvSpPr>
        <p:spPr>
          <a:xfrm>
            <a:off x="457200" y="1830775"/>
            <a:ext cx="5943600" cy="421518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2:</a:t>
            </a:r>
            <a:br>
              <a:rPr lang="en-US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Academics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Goal 2 </a:t>
            </a:r>
            <a:r>
              <a:rPr lang="en-US" sz="1400">
                <a:cs typeface="Arial"/>
              </a:rPr>
              <a:t>RCPS will eliminate achievement and opportunity gaps, while simultaneously accelerating academic growth for every student in reading and math.</a:t>
            </a:r>
            <a:endParaRPr lang="en-US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" panose="021100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Target 2.1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Accelerate reading achievement for all students to reach the Virginia Department of Education’s benchmark of 75% proficiency in reading.</a:t>
            </a:r>
            <a:endParaRPr lang="en-US" sz="14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" panose="02110004020202020204"/>
              <a:cs typeface="Arial"/>
            </a:endParaRPr>
          </a:p>
          <a:p>
            <a:pPr marL="4635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Measure 2.1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MAP for Reading in grades K-12 (RIT scores) and Virginia Department of Education Standards of Learning Tests </a:t>
            </a:r>
            <a:r>
              <a:rPr lang="en-US" sz="1400">
                <a:latin typeface="Aptos" panose="02110004020202020204"/>
                <a:cs typeface="Arial"/>
              </a:rPr>
              <a:t>3-12.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Target 2.2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Accelerate learning in math to reach the Virginia Department of Education’s benchmark of 70% proficiency in mathematics.</a:t>
            </a:r>
            <a:endParaRPr lang="en-US" sz="14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" panose="02110004020202020204"/>
              <a:cs typeface="Arial"/>
            </a:endParaRPr>
          </a:p>
          <a:p>
            <a:pPr marL="4635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Measure 2.2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 MAP for Mathematics in grades K-12 and Virginia Department of Education Standards of Learning Tests </a:t>
            </a:r>
            <a:r>
              <a:rPr lang="en-US" sz="1400">
                <a:latin typeface="Aptos" panose="02110004020202020204"/>
                <a:cs typeface="Arial"/>
              </a:rPr>
              <a:t>3-12.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" panose="02110004020202020204"/>
              <a:ea typeface="+mn-ea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FB5C01E-B0D3-A4DB-3F79-132D8EAD6290}"/>
              </a:ext>
            </a:extLst>
          </p:cNvPr>
          <p:cNvSpPr txBox="1">
            <a:spLocks/>
          </p:cNvSpPr>
          <p:nvPr/>
        </p:nvSpPr>
        <p:spPr>
          <a:xfrm>
            <a:off x="2312721" y="186584"/>
            <a:ext cx="2232558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 panose="020B0604020202020204" pitchFamily="34" charset="0"/>
              </a:rPr>
              <a:t>GOALS, TARGETS, and MEASURES</a:t>
            </a:r>
            <a:endParaRPr lang="en-US" sz="2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A3503F0-1729-02F3-F507-203C3B0BB361}"/>
              </a:ext>
            </a:extLst>
          </p:cNvPr>
          <p:cNvSpPr txBox="1">
            <a:spLocks/>
          </p:cNvSpPr>
          <p:nvPr/>
        </p:nvSpPr>
        <p:spPr>
          <a:xfrm>
            <a:off x="184886" y="186584"/>
            <a:ext cx="1737360" cy="591339"/>
          </a:xfrm>
          <a:prstGeom prst="rect">
            <a:avLst/>
          </a:prstGeom>
          <a:solidFill>
            <a:srgbClr val="FFC52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CURRENT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5EBF49-29F3-42CC-7E07-119219527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73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DE3AE9-A585-1247-58BD-4FA3E88C7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1843F99-2757-7E19-3A25-089F0BFF807F}"/>
              </a:ext>
            </a:extLst>
          </p:cNvPr>
          <p:cNvSpPr txBox="1">
            <a:spLocks/>
          </p:cNvSpPr>
          <p:nvPr/>
        </p:nvSpPr>
        <p:spPr>
          <a:xfrm>
            <a:off x="457200" y="938556"/>
            <a:ext cx="5943600" cy="185917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Pathway 1:</a:t>
            </a:r>
            <a:br>
              <a:rPr lang="en-US" sz="2000">
                <a:latin typeface="Aptos" panose="02110004020202020204"/>
                <a:cs typeface="Arial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74C8"/>
                </a:solidFill>
                <a:effectLst/>
                <a:uLnTx/>
                <a:uFillTx/>
                <a:latin typeface="Aptos" panose="02110004020202020204"/>
                <a:ea typeface="+mn-ea"/>
                <a:cs typeface="Arial"/>
              </a:rPr>
              <a:t>Academic and Post-Secondary Success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Goal 1b</a:t>
            </a:r>
            <a:r>
              <a:rPr lang="en-US" sz="1400">
                <a:cs typeface="Arial"/>
              </a:rPr>
              <a:t> Growth and Mastery</a:t>
            </a:r>
            <a:br>
              <a:rPr lang="en-US" sz="1400" b="1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All students will demonstrate high academic growth and achievement.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cs typeface="Arial"/>
              </a:rPr>
              <a:t>Objective 1b.1</a:t>
            </a:r>
            <a:r>
              <a:rPr lang="en-US" sz="1400">
                <a:cs typeface="Arial"/>
              </a:rPr>
              <a:t> Academic Performance</a:t>
            </a:r>
            <a:br>
              <a:rPr lang="en-US" sz="1400">
                <a:cs typeface="Arial" panose="020B0604020202020204" pitchFamily="34" charset="0"/>
              </a:rPr>
            </a:br>
            <a:r>
              <a:rPr lang="en-US" sz="1400">
                <a:cs typeface="Arial"/>
              </a:rPr>
              <a:t>Accelerate growth and elevate academic achievement for every student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6B6785-32CC-D52E-52C0-F69317F89837}"/>
              </a:ext>
            </a:extLst>
          </p:cNvPr>
          <p:cNvSpPr txBox="1">
            <a:spLocks/>
          </p:cNvSpPr>
          <p:nvPr/>
        </p:nvSpPr>
        <p:spPr>
          <a:xfrm>
            <a:off x="1966982" y="186584"/>
            <a:ext cx="2924033" cy="5054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000" b="1">
                <a:solidFill>
                  <a:srgbClr val="000000"/>
                </a:solidFill>
                <a:cs typeface="Arial"/>
              </a:rPr>
              <a:t>GOALS, OBJECTIVES, and TARGETS</a:t>
            </a:r>
            <a:endParaRPr lang="en-US" sz="2000">
              <a:solidFill>
                <a:srgbClr val="000000"/>
              </a:solidFill>
              <a:cs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EABC238-D0C1-9229-A5FE-BFEB5ABE7BFB}"/>
              </a:ext>
            </a:extLst>
          </p:cNvPr>
          <p:cNvSpPr txBox="1">
            <a:spLocks/>
          </p:cNvSpPr>
          <p:nvPr/>
        </p:nvSpPr>
        <p:spPr>
          <a:xfrm>
            <a:off x="4935754" y="186584"/>
            <a:ext cx="1737360" cy="591339"/>
          </a:xfrm>
          <a:prstGeom prst="rect">
            <a:avLst/>
          </a:prstGeom>
          <a:solidFill>
            <a:srgbClr val="72228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>
                <a:solidFill>
                  <a:schemeClr val="bg1"/>
                </a:solidFill>
              </a:rPr>
              <a:t>REVISED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E48C6E-14D0-F48F-30CA-B93995A2C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214682"/>
              </p:ext>
            </p:extLst>
          </p:nvPr>
        </p:nvGraphicFramePr>
        <p:xfrm>
          <a:off x="777240" y="2797729"/>
          <a:ext cx="5303520" cy="3475228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At least 80% of students in each grade band (elementary, middle, and high school) will score proficient or above on the spring 2028 Virginia SOL reading assessments.</a:t>
                      </a:r>
                      <a:endParaRPr lang="en-US">
                        <a:latin typeface="+mn-lt"/>
                        <a:ea typeface="Calibri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At least 80% of students in each grade band (elementary, middle, and high school) will score proficient or above on the spring 2028 Virginia SOL mathematics assessments.</a:t>
                      </a:r>
                      <a:endParaRPr lang="en-US">
                        <a:latin typeface="+mn-lt"/>
                        <a:ea typeface="Calibri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236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Meet or exceed expected growth at each grade level from grades 2-8 on the division’s selected reading growth assessment from fall to spring each school year.</a:t>
                      </a:r>
                      <a:endParaRPr lang="en-US">
                        <a:latin typeface="+mn-lt"/>
                        <a:ea typeface="Calibri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733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4999"/>
                        </a:lnSpc>
                        <a:spcAft>
                          <a:spcPts val="12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Meet or exceed expected growth at each grade level from grades 2-8 on the division’s selected mathematics growth assessment from fall to spring each school year.</a:t>
                      </a:r>
                      <a:endParaRPr lang="en-US">
                        <a:latin typeface="+mn-lt"/>
                        <a:ea typeface="Calibri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975495"/>
                  </a:ext>
                </a:extLst>
              </a:tr>
            </a:tbl>
          </a:graphicData>
        </a:graphic>
      </p:graphicFrame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A6B660-C51A-EA78-B238-834BB31EA120}"/>
              </a:ext>
            </a:extLst>
          </p:cNvPr>
          <p:cNvSpPr txBox="1">
            <a:spLocks/>
          </p:cNvSpPr>
          <p:nvPr/>
        </p:nvSpPr>
        <p:spPr>
          <a:xfrm>
            <a:off x="457200" y="6420791"/>
            <a:ext cx="5943600" cy="59133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400" b="1">
                <a:solidFill>
                  <a:srgbClr val="000000"/>
                </a:solidFill>
                <a:cs typeface="Arial" panose="020B0604020202020204" pitchFamily="34" charset="0"/>
              </a:rPr>
              <a:t>Objective 1b.2</a:t>
            </a:r>
            <a:r>
              <a:rPr lang="en-US" sz="1400">
                <a:solidFill>
                  <a:srgbClr val="000000"/>
                </a:solidFill>
                <a:cs typeface="Arial" panose="020B0604020202020204" pitchFamily="34" charset="0"/>
              </a:rPr>
              <a:t> Closing Achievement Gaps</a:t>
            </a:r>
            <a:br>
              <a:rPr lang="en-US" sz="140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1400">
                <a:solidFill>
                  <a:srgbClr val="000000"/>
                </a:solidFill>
                <a:cs typeface="Arial" panose="020B0604020202020204" pitchFamily="34" charset="0"/>
              </a:rPr>
              <a:t>Eliminate disparities in academic performance between student groups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1F8822A-0EE2-CB09-1BE7-C12979984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4287"/>
              </p:ext>
            </p:extLst>
          </p:nvPr>
        </p:nvGraphicFramePr>
        <p:xfrm>
          <a:off x="777240" y="7028901"/>
          <a:ext cx="5303520" cy="1844294"/>
        </p:xfrm>
        <a:graphic>
          <a:graphicData uri="http://schemas.openxmlformats.org/drawingml/2006/table">
            <a:tbl>
              <a:tblPr firstRow="1" firstCol="1" bandRow="1"/>
              <a:tblGrid>
                <a:gridCol w="5303520">
                  <a:extLst>
                    <a:ext uri="{9D8B030D-6E8A-4147-A177-3AD203B41FA5}">
                      <a16:colId xmlns:a16="http://schemas.microsoft.com/office/drawing/2014/main" val="21396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Targets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n-lt"/>
                        <a:ea typeface="Yu Gothic Light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74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Reduce division-level achievement gaps for all student reporting groups </a:t>
                      </a:r>
                      <a:r>
                        <a:rPr lang="en-US" sz="14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by at least 50% on the spring 2028 Virginia SOL reading assessments.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9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Reduce division-level achievement gaps for all student reporting groups </a:t>
                      </a:r>
                      <a:r>
                        <a:rPr lang="en-US" sz="1400" b="0" i="0" u="none" strike="noStrike" kern="100" noProof="0">
                          <a:solidFill>
                            <a:schemeClr val="tx1"/>
                          </a:solidFill>
                          <a:effectLst/>
                        </a:rPr>
                        <a:t>by at least 50% on the spring 2028 Virginia SOL reading assessments.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236960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17D3A9-D59D-FD99-B3B0-C11C24720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EA89-1989-48FD-8134-C120241304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4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3950</Words>
  <Application>Microsoft Macintosh PowerPoint</Application>
  <PresentationFormat>Letter Paper (8.5x11 in)</PresentationFormat>
  <Paragraphs>354</Paragraphs>
  <Slides>25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Aptos</vt:lpstr>
      <vt:lpstr>Aptos Display</vt:lpstr>
      <vt:lpstr>Arial</vt:lpstr>
      <vt:lpstr>Office Theme</vt:lpstr>
      <vt:lpstr>Revision Crosswalk April 2025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Jonathan E. Schulz</dc:creator>
  <cp:lastModifiedBy>Claire E. Mitzel</cp:lastModifiedBy>
  <cp:revision>2</cp:revision>
  <cp:lastPrinted>2025-02-25T17:23:30Z</cp:lastPrinted>
  <dcterms:created xsi:type="dcterms:W3CDTF">2025-02-22T13:15:18Z</dcterms:created>
  <dcterms:modified xsi:type="dcterms:W3CDTF">2025-05-02T20:47:23Z</dcterms:modified>
</cp:coreProperties>
</file>